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7" r:id="rId2"/>
    <p:sldId id="258" r:id="rId3"/>
    <p:sldId id="259" r:id="rId4"/>
    <p:sldId id="269" r:id="rId5"/>
    <p:sldId id="261" r:id="rId6"/>
    <p:sldId id="263" r:id="rId7"/>
    <p:sldId id="264" r:id="rId8"/>
    <p:sldId id="267" r:id="rId9"/>
    <p:sldId id="266" r:id="rId10"/>
    <p:sldId id="265" r:id="rId11"/>
    <p:sldId id="270" r:id="rId12"/>
    <p:sldId id="271" r:id="rId13"/>
    <p:sldId id="273" r:id="rId14"/>
    <p:sldId id="272" r:id="rId15"/>
    <p:sldId id="274" r:id="rId16"/>
    <p:sldId id="278" r:id="rId17"/>
    <p:sldId id="275" r:id="rId18"/>
    <p:sldId id="276" r:id="rId19"/>
    <p:sldId id="279" r:id="rId20"/>
    <p:sldId id="280" r:id="rId21"/>
    <p:sldId id="277" r:id="rId22"/>
    <p:sldId id="281" r:id="rId23"/>
    <p:sldId id="294" r:id="rId24"/>
    <p:sldId id="282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83" r:id="rId34"/>
    <p:sldId id="284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4"/>
    <p:restoredTop sz="94643"/>
  </p:normalViewPr>
  <p:slideViewPr>
    <p:cSldViewPr>
      <p:cViewPr varScale="1">
        <p:scale>
          <a:sx n="120" d="100"/>
          <a:sy n="120" d="100"/>
        </p:scale>
        <p:origin x="124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6734F-3397-A142-8560-48FDEA790456}" type="datetimeFigureOut">
              <a:rPr lang="en-US" smtClean="0"/>
              <a:t>9/13/18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F482D5-81AA-DC48-A7DC-63EAEEC04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87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Rắn</a:t>
            </a:r>
            <a:r>
              <a:rPr lang="en-US" dirty="0"/>
              <a:t> </a:t>
            </a:r>
            <a:r>
              <a:rPr lang="en-US" dirty="0" err="1"/>
              <a:t>nước</a:t>
            </a:r>
            <a:r>
              <a:rPr lang="en-US" dirty="0"/>
              <a:t>-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: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tròn</a:t>
            </a:r>
            <a:r>
              <a:rPr lang="en-US" dirty="0"/>
              <a:t>, </a:t>
            </a:r>
            <a:r>
              <a:rPr lang="en-US" dirty="0" err="1"/>
              <a:t>lỗ</a:t>
            </a:r>
            <a:r>
              <a:rPr lang="en-US" dirty="0"/>
              <a:t> </a:t>
            </a:r>
            <a:r>
              <a:rPr lang="en-US" dirty="0" err="1"/>
              <a:t>mũi</a:t>
            </a:r>
            <a:r>
              <a:rPr lang="en-US" dirty="0"/>
              <a:t> </a:t>
            </a:r>
            <a:r>
              <a:rPr lang="en-US" dirty="0" err="1"/>
              <a:t>tròn</a:t>
            </a:r>
            <a:r>
              <a:rPr lang="en-US" dirty="0"/>
              <a:t>,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tam </a:t>
            </a:r>
            <a:r>
              <a:rPr lang="en-US" dirty="0" err="1"/>
              <a:t>giác</a:t>
            </a:r>
            <a:r>
              <a:rPr lang="en-US" dirty="0"/>
              <a:t>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bè</a:t>
            </a:r>
            <a:r>
              <a:rPr lang="en-US" dirty="0"/>
              <a:t> 2 </a:t>
            </a:r>
            <a:r>
              <a:rPr lang="en-US" dirty="0" err="1"/>
              <a:t>bên</a:t>
            </a:r>
            <a:r>
              <a:rPr lang="en-US" dirty="0"/>
              <a:t>,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thân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vẩy</a:t>
            </a:r>
            <a:r>
              <a:rPr lang="en-US" dirty="0"/>
              <a:t> </a:t>
            </a:r>
            <a:r>
              <a:rPr lang="en-US" dirty="0" err="1"/>
              <a:t>kép</a:t>
            </a:r>
            <a:r>
              <a:rPr lang="en-US" dirty="0"/>
              <a:t>.</a:t>
            </a:r>
          </a:p>
          <a:p>
            <a:r>
              <a:rPr lang="en-US" dirty="0" err="1"/>
              <a:t>Rắn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: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elip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hốc</a:t>
            </a:r>
            <a:r>
              <a:rPr lang="en-US" dirty="0"/>
              <a:t> </a:t>
            </a:r>
            <a:r>
              <a:rPr lang="en-US" dirty="0" err="1"/>
              <a:t>dưới</a:t>
            </a:r>
            <a:r>
              <a:rPr lang="en-US" dirty="0"/>
              <a:t> </a:t>
            </a:r>
            <a:r>
              <a:rPr lang="en-US" dirty="0" err="1"/>
              <a:t>mắt</a:t>
            </a:r>
            <a:r>
              <a:rPr lang="en-US" dirty="0"/>
              <a:t>,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bự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2 </a:t>
            </a:r>
            <a:r>
              <a:rPr lang="en-US" dirty="0" err="1"/>
              <a:t>bên</a:t>
            </a:r>
            <a:r>
              <a:rPr lang="en-US" dirty="0"/>
              <a:t>, </a:t>
            </a:r>
            <a:r>
              <a:rPr lang="en-US" dirty="0" err="1"/>
              <a:t>cổ</a:t>
            </a:r>
            <a:r>
              <a:rPr lang="en-US" dirty="0"/>
              <a:t> </a:t>
            </a:r>
            <a:r>
              <a:rPr lang="en-US" dirty="0" err="1"/>
              <a:t>teo</a:t>
            </a:r>
            <a:r>
              <a:rPr lang="en-US" dirty="0"/>
              <a:t>, than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vẩy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482D5-81AA-DC48-A7DC-63EAEEC04A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77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Chàm</a:t>
            </a:r>
            <a:r>
              <a:rPr lang="en-US" dirty="0"/>
              <a:t> </a:t>
            </a:r>
            <a:r>
              <a:rPr lang="en-US" dirty="0" err="1"/>
              <a:t>quạp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cắn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cuộn</a:t>
            </a:r>
            <a:r>
              <a:rPr lang="en-US" dirty="0"/>
              <a:t> </a:t>
            </a:r>
            <a:r>
              <a:rPr lang="en-US" dirty="0" err="1"/>
              <a:t>tròn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.</a:t>
            </a:r>
          </a:p>
          <a:p>
            <a:r>
              <a:rPr lang="en-US" dirty="0"/>
              <a:t>Sang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bóng</a:t>
            </a:r>
            <a:r>
              <a:rPr lang="en-US" dirty="0"/>
              <a:t> </a:t>
            </a:r>
            <a:r>
              <a:rPr lang="en-US" dirty="0" err="1"/>
              <a:t>nước</a:t>
            </a:r>
            <a:r>
              <a:rPr lang="en-US" dirty="0"/>
              <a:t>, </a:t>
            </a:r>
            <a:r>
              <a:rPr lang="en-US" dirty="0" err="1"/>
              <a:t>phù</a:t>
            </a:r>
            <a:r>
              <a:rPr lang="en-US" dirty="0"/>
              <a:t>, </a:t>
            </a:r>
            <a:r>
              <a:rPr lang="en-US" dirty="0" err="1"/>
              <a:t>viêm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đều</a:t>
            </a:r>
            <a:r>
              <a:rPr lang="en-US" dirty="0"/>
              <a:t>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tuổi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482D5-81AA-DC48-A7DC-63EAEEC04AF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10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Hổ</a:t>
            </a:r>
            <a:r>
              <a:rPr lang="en-US" dirty="0"/>
              <a:t> </a:t>
            </a:r>
            <a:r>
              <a:rPr lang="en-US" dirty="0" err="1"/>
              <a:t>mèo</a:t>
            </a:r>
            <a:r>
              <a:rPr lang="en-US" dirty="0"/>
              <a:t>- </a:t>
            </a:r>
            <a:r>
              <a:rPr lang="en-US" dirty="0" err="1"/>
              <a:t>rắn</a:t>
            </a:r>
            <a:r>
              <a:rPr lang="en-US" dirty="0"/>
              <a:t> </a:t>
            </a:r>
            <a:r>
              <a:rPr lang="en-US" dirty="0" err="1"/>
              <a:t>mắt</a:t>
            </a:r>
            <a:r>
              <a:rPr lang="en-US" dirty="0"/>
              <a:t> </a:t>
            </a:r>
            <a:r>
              <a:rPr lang="en-US" dirty="0" err="1"/>
              <a:t>kính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482D5-81AA-DC48-A7DC-63EAEEC04AF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09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NÊN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đông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6h </a:t>
            </a:r>
            <a:r>
              <a:rPr lang="en-US" dirty="0" err="1"/>
              <a:t>truyền</a:t>
            </a:r>
            <a:r>
              <a:rPr lang="en-US" dirty="0"/>
              <a:t> HTKNR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482D5-81AA-DC48-A7DC-63EAEEC04AF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77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6DD87360-61B9-41F3-99E9-3630432AF707}" type="datetimeFigureOut">
              <a:rPr lang="en-US" smtClean="0"/>
              <a:t>9/13/18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43FD2BC-1003-4DFC-9191-87D9778380F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82937"/>
            <a:ext cx="7772400" cy="1829761"/>
          </a:xfrm>
        </p:spPr>
        <p:txBody>
          <a:bodyPr/>
          <a:lstStyle/>
          <a:p>
            <a:r>
              <a:rPr lang="en-US" dirty="0"/>
              <a:t>RẮN CẮN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/>
              <a:t>Đối</a:t>
            </a:r>
            <a:r>
              <a:rPr lang="en-US" b="1" dirty="0"/>
              <a:t> </a:t>
            </a:r>
            <a:r>
              <a:rPr lang="en-US" b="1" dirty="0" err="1"/>
              <a:t>tượng</a:t>
            </a:r>
            <a:r>
              <a:rPr lang="en-US" b="1" dirty="0"/>
              <a:t>: YĐK </a:t>
            </a:r>
            <a:r>
              <a:rPr lang="en-US" b="1" dirty="0" err="1"/>
              <a:t>năm</a:t>
            </a:r>
            <a:r>
              <a:rPr lang="en-US" b="1" dirty="0"/>
              <a:t> 6</a:t>
            </a:r>
          </a:p>
          <a:p>
            <a:r>
              <a:rPr lang="en-US" b="1" dirty="0"/>
              <a:t>GV: BS.CK1. </a:t>
            </a:r>
            <a:r>
              <a:rPr lang="en-US" b="1" dirty="0" err="1"/>
              <a:t>Nguyễn</a:t>
            </a:r>
            <a:r>
              <a:rPr lang="en-US" b="1" dirty="0"/>
              <a:t> </a:t>
            </a:r>
            <a:r>
              <a:rPr lang="en-US" b="1" dirty="0" err="1"/>
              <a:t>Quý</a:t>
            </a:r>
            <a:r>
              <a:rPr lang="en-US" b="1" dirty="0"/>
              <a:t> </a:t>
            </a:r>
            <a:r>
              <a:rPr lang="en-US" b="1" dirty="0" err="1"/>
              <a:t>Tỷ</a:t>
            </a:r>
            <a:r>
              <a:rPr lang="en-US" b="1" dirty="0"/>
              <a:t> Dao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286000" y="6001155"/>
            <a:ext cx="5410200" cy="685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/>
              <a:t>Năm</a:t>
            </a:r>
            <a:r>
              <a:rPr lang="en-US" sz="3600" b="1" dirty="0"/>
              <a:t> </a:t>
            </a:r>
            <a:r>
              <a:rPr lang="en-US" sz="3600" b="1" dirty="0" err="1"/>
              <a:t>học</a:t>
            </a:r>
            <a:r>
              <a:rPr lang="en-US" sz="3600" b="1" dirty="0"/>
              <a:t> 2018-2019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F30426-321B-1D47-B4EF-BEF1C39860EC}"/>
              </a:ext>
            </a:extLst>
          </p:cNvPr>
          <p:cNvSpPr txBox="1"/>
          <p:nvPr/>
        </p:nvSpPr>
        <p:spPr>
          <a:xfrm>
            <a:off x="4343400" y="1828800"/>
            <a:ext cx="457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Nguyễn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Đức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Tính</a:t>
            </a:r>
            <a:r>
              <a:rPr lang="en-US" sz="2000" b="1" dirty="0">
                <a:solidFill>
                  <a:srgbClr val="FF0000"/>
                </a:solidFill>
              </a:rPr>
              <a:t>- </a:t>
            </a:r>
            <a:r>
              <a:rPr lang="en-US" sz="2000" b="1" dirty="0" err="1">
                <a:solidFill>
                  <a:srgbClr val="FF0000"/>
                </a:solidFill>
              </a:rPr>
              <a:t>Tổ</a:t>
            </a:r>
            <a:r>
              <a:rPr lang="en-US" sz="2000" b="1" dirty="0">
                <a:solidFill>
                  <a:srgbClr val="FF0000"/>
                </a:solidFill>
              </a:rPr>
              <a:t> 12- Y13B.</a:t>
            </a:r>
          </a:p>
        </p:txBody>
      </p:sp>
    </p:spTree>
    <p:extLst>
      <p:ext uri="{BB962C8B-B14F-4D97-AF65-F5344CB8AC3E}">
        <p14:creationId xmlns:p14="http://schemas.microsoft.com/office/powerpoint/2010/main" val="1757978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90% </a:t>
            </a:r>
            <a:r>
              <a:rPr lang="en-US" sz="2800" b="1" dirty="0" err="1"/>
              <a:t>là</a:t>
            </a:r>
            <a:r>
              <a:rPr lang="en-US" sz="2800" b="1" dirty="0"/>
              <a:t> </a:t>
            </a:r>
            <a:r>
              <a:rPr lang="en-US" sz="2800" b="1" dirty="0" err="1"/>
              <a:t>nước</a:t>
            </a:r>
            <a:endParaRPr lang="en-US" sz="2800" b="1" dirty="0"/>
          </a:p>
          <a:p>
            <a:r>
              <a:rPr lang="en-US" sz="2800" b="1" dirty="0"/>
              <a:t>10% </a:t>
            </a:r>
            <a:r>
              <a:rPr lang="en-US" sz="2800" b="1" dirty="0" err="1"/>
              <a:t>là</a:t>
            </a:r>
            <a:r>
              <a:rPr lang="en-US" sz="2800" b="1" dirty="0"/>
              <a:t> polypeptide </a:t>
            </a:r>
            <a:r>
              <a:rPr lang="en-US" sz="2800" b="1" dirty="0" err="1"/>
              <a:t>và</a:t>
            </a:r>
            <a:r>
              <a:rPr lang="en-US" sz="2800" b="1" dirty="0"/>
              <a:t> protein: protease, </a:t>
            </a:r>
            <a:r>
              <a:rPr lang="en-US" sz="2800" b="1" dirty="0" err="1"/>
              <a:t>hyaluronidase</a:t>
            </a:r>
            <a:r>
              <a:rPr lang="en-US" sz="2800" b="1" dirty="0"/>
              <a:t> (</a:t>
            </a:r>
            <a:r>
              <a:rPr lang="en-US" sz="2800" b="1" dirty="0" err="1"/>
              <a:t>khuếch</a:t>
            </a:r>
            <a:r>
              <a:rPr lang="en-US" sz="2800" b="1" dirty="0"/>
              <a:t> </a:t>
            </a:r>
            <a:r>
              <a:rPr lang="en-US" sz="2800" b="1" dirty="0" err="1"/>
              <a:t>đại</a:t>
            </a:r>
            <a:r>
              <a:rPr lang="en-US" sz="2800" b="1" dirty="0"/>
              <a:t> </a:t>
            </a:r>
            <a:r>
              <a:rPr lang="en-US" sz="2800" b="1" dirty="0" err="1"/>
              <a:t>độc</a:t>
            </a:r>
            <a:r>
              <a:rPr lang="en-US" sz="2800" b="1" dirty="0"/>
              <a:t> </a:t>
            </a:r>
            <a:r>
              <a:rPr lang="en-US" sz="2800" b="1" dirty="0" err="1"/>
              <a:t>chất</a:t>
            </a:r>
            <a:r>
              <a:rPr lang="en-US" sz="2800" b="1" dirty="0"/>
              <a:t>), phospholipase, collagenase, …</a:t>
            </a:r>
          </a:p>
          <a:p>
            <a:r>
              <a:rPr lang="en-US" sz="2800" b="1" dirty="0"/>
              <a:t>3 </a:t>
            </a:r>
            <a:r>
              <a:rPr lang="en-US" sz="2800" b="1" dirty="0" err="1"/>
              <a:t>chức</a:t>
            </a:r>
            <a:r>
              <a:rPr lang="en-US" sz="2800" b="1" dirty="0"/>
              <a:t> </a:t>
            </a:r>
            <a:r>
              <a:rPr lang="en-US" sz="2800" b="1" dirty="0" err="1"/>
              <a:t>năng</a:t>
            </a:r>
            <a:r>
              <a:rPr lang="en-US" sz="2800" b="1" dirty="0"/>
              <a:t> </a:t>
            </a:r>
            <a:r>
              <a:rPr lang="en-US" sz="2800" b="1" dirty="0" err="1"/>
              <a:t>chính</a:t>
            </a:r>
            <a:r>
              <a:rPr lang="en-US" sz="2800" b="1" dirty="0"/>
              <a:t>. </a:t>
            </a:r>
            <a:r>
              <a:rPr lang="en-US" sz="2000" b="1" dirty="0" err="1">
                <a:solidFill>
                  <a:srgbClr val="FF0000"/>
                </a:solidFill>
              </a:rPr>
              <a:t>Còn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cắn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người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là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phụ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thôi</a:t>
            </a:r>
            <a:r>
              <a:rPr lang="en-US" sz="2000" b="1" dirty="0">
                <a:solidFill>
                  <a:srgbClr val="FF0000"/>
                </a:solidFill>
              </a:rPr>
              <a:t>.</a:t>
            </a:r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Bất</a:t>
            </a:r>
            <a:r>
              <a:rPr lang="en-US" sz="2800" b="1" dirty="0"/>
              <a:t> </a:t>
            </a:r>
            <a:r>
              <a:rPr lang="en-US" sz="2800" b="1" dirty="0" err="1"/>
              <a:t>động</a:t>
            </a:r>
            <a:endParaRPr lang="en-US" sz="2800" b="1" dirty="0"/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Giết</a:t>
            </a:r>
            <a:r>
              <a:rPr lang="en-US" sz="2800" b="1" dirty="0"/>
              <a:t> </a:t>
            </a:r>
            <a:r>
              <a:rPr lang="en-US" sz="2800" b="1" dirty="0" err="1"/>
              <a:t>chết</a:t>
            </a:r>
            <a:endParaRPr lang="en-US" sz="2800" b="1" dirty="0"/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Tiêu</a:t>
            </a:r>
            <a:r>
              <a:rPr lang="en-US" sz="2800" b="1" dirty="0"/>
              <a:t> </a:t>
            </a:r>
            <a:r>
              <a:rPr lang="en-US" sz="2800" b="1" dirty="0" err="1"/>
              <a:t>hóa</a:t>
            </a:r>
            <a:endParaRPr lang="en-US" sz="28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ĐỘC TỐ</a:t>
            </a:r>
          </a:p>
        </p:txBody>
      </p:sp>
    </p:spTree>
    <p:extLst>
      <p:ext uri="{BB962C8B-B14F-4D97-AF65-F5344CB8AC3E}">
        <p14:creationId xmlns:p14="http://schemas.microsoft.com/office/powerpoint/2010/main" val="2295499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err="1"/>
              <a:t>Độc</a:t>
            </a:r>
            <a:r>
              <a:rPr lang="en-US" sz="2800" b="1" dirty="0"/>
              <a:t> </a:t>
            </a:r>
            <a:r>
              <a:rPr lang="en-US" sz="2800" b="1" dirty="0" err="1"/>
              <a:t>tố</a:t>
            </a:r>
            <a:r>
              <a:rPr lang="en-US" sz="2800" b="1" dirty="0"/>
              <a:t> </a:t>
            </a:r>
            <a:r>
              <a:rPr lang="en-US" sz="2800" b="1" dirty="0" err="1"/>
              <a:t>thần</a:t>
            </a:r>
            <a:r>
              <a:rPr lang="en-US" sz="2800" b="1" dirty="0"/>
              <a:t> </a:t>
            </a:r>
            <a:r>
              <a:rPr lang="en-US" sz="2800" b="1" dirty="0" err="1"/>
              <a:t>kinh</a:t>
            </a:r>
            <a:r>
              <a:rPr lang="en-US" sz="2800" b="1" dirty="0"/>
              <a:t> </a:t>
            </a:r>
            <a:r>
              <a:rPr lang="en-US" sz="2800" b="1" dirty="0" err="1"/>
              <a:t>của</a:t>
            </a:r>
            <a:r>
              <a:rPr lang="en-US" sz="2800" b="1" dirty="0"/>
              <a:t> </a:t>
            </a:r>
            <a:r>
              <a:rPr lang="en-US" sz="2800" b="1" dirty="0" err="1"/>
              <a:t>rắn</a:t>
            </a:r>
            <a:r>
              <a:rPr lang="en-US" sz="2800" b="1" dirty="0"/>
              <a:t> </a:t>
            </a:r>
            <a:r>
              <a:rPr lang="en-US" sz="2800" b="1" dirty="0" err="1"/>
              <a:t>hổ</a:t>
            </a:r>
            <a:endParaRPr lang="en-US" sz="2800" b="1" dirty="0"/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Tiền</a:t>
            </a:r>
            <a:r>
              <a:rPr lang="en-US" sz="2800" b="1" dirty="0"/>
              <a:t> synapse: </a:t>
            </a:r>
            <a:r>
              <a:rPr lang="en-US" sz="2800" b="1" dirty="0" err="1"/>
              <a:t>phá</a:t>
            </a:r>
            <a:r>
              <a:rPr lang="en-US" sz="2800" b="1" dirty="0"/>
              <a:t> </a:t>
            </a:r>
            <a:r>
              <a:rPr lang="en-US" sz="2800" b="1" dirty="0" err="1"/>
              <a:t>hủy</a:t>
            </a:r>
            <a:r>
              <a:rPr lang="en-US" sz="2800" b="1" dirty="0"/>
              <a:t> </a:t>
            </a:r>
            <a:r>
              <a:rPr lang="en-US" sz="2800" b="1" dirty="0" err="1"/>
              <a:t>acetylcholin</a:t>
            </a:r>
            <a:r>
              <a:rPr lang="en-US" sz="2800" b="1" dirty="0"/>
              <a:t>, </a:t>
            </a:r>
            <a:r>
              <a:rPr lang="en-US" sz="2800" b="1" dirty="0" err="1"/>
              <a:t>cần</a:t>
            </a:r>
            <a:r>
              <a:rPr lang="en-US" sz="2800" b="1" dirty="0"/>
              <a:t> </a:t>
            </a:r>
            <a:r>
              <a:rPr lang="en-US" sz="2800" b="1" dirty="0" err="1"/>
              <a:t>vài</a:t>
            </a:r>
            <a:r>
              <a:rPr lang="en-US" sz="2800" b="1" dirty="0"/>
              <a:t> </a:t>
            </a:r>
            <a:r>
              <a:rPr lang="en-US" sz="2800" b="1" dirty="0" err="1"/>
              <a:t>ngày</a:t>
            </a:r>
            <a:r>
              <a:rPr lang="en-US" sz="2800" b="1" dirty="0"/>
              <a:t>, </a:t>
            </a:r>
            <a:r>
              <a:rPr lang="en-US" sz="2800" b="1" dirty="0" err="1"/>
              <a:t>vài</a:t>
            </a:r>
            <a:r>
              <a:rPr lang="en-US" sz="2800" b="1" dirty="0"/>
              <a:t> </a:t>
            </a:r>
            <a:r>
              <a:rPr lang="en-US" sz="2800" b="1" dirty="0" err="1"/>
              <a:t>tuần</a:t>
            </a:r>
            <a:r>
              <a:rPr lang="en-US" sz="2800" b="1" dirty="0"/>
              <a:t> hay </a:t>
            </a:r>
            <a:r>
              <a:rPr lang="en-US" sz="2800" b="1" dirty="0" err="1"/>
              <a:t>lâu</a:t>
            </a:r>
            <a:r>
              <a:rPr lang="en-US" sz="2800" b="1" dirty="0"/>
              <a:t> </a:t>
            </a:r>
            <a:r>
              <a:rPr lang="en-US" sz="2800" b="1" dirty="0" err="1"/>
              <a:t>hơn</a:t>
            </a:r>
            <a:r>
              <a:rPr lang="en-US" sz="2800" b="1" dirty="0"/>
              <a:t> </a:t>
            </a:r>
            <a:r>
              <a:rPr lang="en-US" sz="2800" b="1" dirty="0" err="1"/>
              <a:t>để</a:t>
            </a:r>
            <a:r>
              <a:rPr lang="en-US" sz="2800" b="1" dirty="0"/>
              <a:t> </a:t>
            </a:r>
            <a:r>
              <a:rPr lang="en-US" sz="2800" b="1" dirty="0" err="1"/>
              <a:t>hồi</a:t>
            </a:r>
            <a:r>
              <a:rPr lang="en-US" sz="2800" b="1" dirty="0"/>
              <a:t> </a:t>
            </a:r>
            <a:r>
              <a:rPr lang="en-US" sz="2800" b="1" dirty="0" err="1"/>
              <a:t>phục</a:t>
            </a:r>
            <a:r>
              <a:rPr lang="en-US" sz="2800" b="1" dirty="0"/>
              <a:t> (</a:t>
            </a:r>
            <a:r>
              <a:rPr lang="en-US" sz="2800" b="1" dirty="0" err="1"/>
              <a:t>cạp</a:t>
            </a:r>
            <a:r>
              <a:rPr lang="en-US" sz="2800" b="1" dirty="0"/>
              <a:t> </a:t>
            </a:r>
            <a:r>
              <a:rPr lang="en-US" sz="2800" b="1" dirty="0" err="1"/>
              <a:t>nia</a:t>
            </a:r>
            <a:r>
              <a:rPr lang="en-US" sz="2800" b="1" dirty="0"/>
              <a:t>)</a:t>
            </a:r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Hậu</a:t>
            </a:r>
            <a:r>
              <a:rPr lang="en-US" sz="2800" b="1" dirty="0"/>
              <a:t> synapse: </a:t>
            </a:r>
            <a:r>
              <a:rPr lang="en-US" sz="2800" b="1" dirty="0" err="1"/>
              <a:t>cạnh</a:t>
            </a:r>
            <a:r>
              <a:rPr lang="en-US" sz="2800" b="1" dirty="0"/>
              <a:t> </a:t>
            </a:r>
            <a:r>
              <a:rPr lang="en-US" sz="2800" b="1" dirty="0" err="1"/>
              <a:t>tranh</a:t>
            </a:r>
            <a:r>
              <a:rPr lang="en-US" sz="2800" b="1" dirty="0"/>
              <a:t> </a:t>
            </a:r>
            <a:r>
              <a:rPr lang="en-US" sz="2800" b="1" dirty="0" err="1"/>
              <a:t>thụ</a:t>
            </a:r>
            <a:r>
              <a:rPr lang="en-US" sz="2800" b="1" dirty="0"/>
              <a:t> </a:t>
            </a:r>
            <a:r>
              <a:rPr lang="en-US" sz="2800" b="1" dirty="0" err="1"/>
              <a:t>thể</a:t>
            </a:r>
            <a:r>
              <a:rPr lang="en-US" sz="2800" b="1" dirty="0"/>
              <a:t> </a:t>
            </a:r>
            <a:r>
              <a:rPr lang="en-US" sz="2800" b="1" dirty="0" err="1"/>
              <a:t>acetylcholin</a:t>
            </a:r>
            <a:r>
              <a:rPr lang="en-US" sz="2800" b="1" dirty="0"/>
              <a:t>, </a:t>
            </a:r>
            <a:r>
              <a:rPr lang="en-US" sz="2800" b="1" dirty="0" err="1"/>
              <a:t>hồi</a:t>
            </a:r>
            <a:r>
              <a:rPr lang="en-US" sz="2800" b="1" dirty="0"/>
              <a:t> </a:t>
            </a:r>
            <a:r>
              <a:rPr lang="en-US" sz="2800" b="1" dirty="0" err="1"/>
              <a:t>phục</a:t>
            </a:r>
            <a:r>
              <a:rPr lang="en-US" sz="2800" b="1" dirty="0"/>
              <a:t> </a:t>
            </a:r>
            <a:r>
              <a:rPr lang="en-US" sz="2800" b="1" dirty="0" err="1"/>
              <a:t>sớm</a:t>
            </a:r>
            <a:r>
              <a:rPr lang="en-US" sz="2800" b="1" dirty="0"/>
              <a:t> </a:t>
            </a:r>
            <a:r>
              <a:rPr lang="en-US" sz="2800" b="1" dirty="0" err="1"/>
              <a:t>hơn</a:t>
            </a:r>
            <a:r>
              <a:rPr lang="en-US" sz="2800" b="1" dirty="0"/>
              <a:t> </a:t>
            </a:r>
            <a:r>
              <a:rPr lang="en-US" sz="2800" b="1" dirty="0" err="1"/>
              <a:t>và</a:t>
            </a:r>
            <a:r>
              <a:rPr lang="en-US" sz="2800" b="1" dirty="0"/>
              <a:t> neostigmine </a:t>
            </a:r>
            <a:r>
              <a:rPr lang="en-US" sz="2800" b="1" dirty="0" err="1"/>
              <a:t>có</a:t>
            </a:r>
            <a:r>
              <a:rPr lang="en-US" sz="2800" b="1" dirty="0"/>
              <a:t> </a:t>
            </a:r>
            <a:r>
              <a:rPr lang="en-US" sz="2800" b="1" dirty="0" err="1"/>
              <a:t>thể</a:t>
            </a:r>
            <a:r>
              <a:rPr lang="en-US" sz="2800" b="1" dirty="0"/>
              <a:t> </a:t>
            </a:r>
            <a:r>
              <a:rPr lang="en-US" sz="2800" b="1" dirty="0" err="1"/>
              <a:t>có</a:t>
            </a:r>
            <a:r>
              <a:rPr lang="en-US" sz="2800" b="1" dirty="0"/>
              <a:t> </a:t>
            </a:r>
            <a:r>
              <a:rPr lang="en-US" sz="2800" b="1" dirty="0" err="1"/>
              <a:t>hiệu</a:t>
            </a:r>
            <a:r>
              <a:rPr lang="en-US" sz="2800" b="1" dirty="0"/>
              <a:t> </a:t>
            </a:r>
            <a:r>
              <a:rPr lang="en-US" sz="2800" b="1" dirty="0" err="1"/>
              <a:t>quả</a:t>
            </a:r>
            <a:r>
              <a:rPr lang="en-US" sz="2800" b="1" dirty="0"/>
              <a:t> (</a:t>
            </a:r>
            <a:r>
              <a:rPr lang="en-US" sz="2800" b="1" dirty="0" err="1"/>
              <a:t>hổ</a:t>
            </a:r>
            <a:r>
              <a:rPr lang="en-US" sz="2800" b="1" dirty="0"/>
              <a:t> </a:t>
            </a:r>
            <a:r>
              <a:rPr lang="en-US" sz="2800" b="1" dirty="0" err="1"/>
              <a:t>mèo</a:t>
            </a:r>
            <a:r>
              <a:rPr lang="en-US" sz="2800" b="1" dirty="0"/>
              <a:t>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ĐỘC TỐ</a:t>
            </a:r>
          </a:p>
        </p:txBody>
      </p:sp>
    </p:spTree>
    <p:extLst>
      <p:ext uri="{BB962C8B-B14F-4D97-AF65-F5344CB8AC3E}">
        <p14:creationId xmlns:p14="http://schemas.microsoft.com/office/powerpoint/2010/main" val="3648810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en-US" sz="2800" b="1" dirty="0" err="1"/>
              <a:t>Triệu</a:t>
            </a:r>
            <a:r>
              <a:rPr lang="en-US" sz="2800" b="1" dirty="0"/>
              <a:t> </a:t>
            </a:r>
            <a:r>
              <a:rPr lang="en-US" sz="2800" b="1" dirty="0" err="1"/>
              <a:t>chứng</a:t>
            </a:r>
            <a:r>
              <a:rPr lang="en-US" sz="2800" b="1" dirty="0"/>
              <a:t> </a:t>
            </a:r>
            <a:r>
              <a:rPr lang="en-US" sz="2800" b="1" dirty="0" err="1"/>
              <a:t>toàn</a:t>
            </a:r>
            <a:r>
              <a:rPr lang="en-US" sz="2800" b="1" dirty="0"/>
              <a:t> </a:t>
            </a:r>
            <a:r>
              <a:rPr lang="en-US" sz="2800" b="1" dirty="0" err="1"/>
              <a:t>thân</a:t>
            </a:r>
            <a:endParaRPr lang="en-US" sz="2800" b="1" dirty="0"/>
          </a:p>
          <a:p>
            <a:r>
              <a:rPr lang="en-US" sz="2800" b="1" dirty="0" err="1"/>
              <a:t>Tổng</a:t>
            </a:r>
            <a:r>
              <a:rPr lang="en-US" sz="2800" b="1" dirty="0"/>
              <a:t> </a:t>
            </a:r>
            <a:r>
              <a:rPr lang="en-US" sz="2800" b="1" dirty="0" err="1"/>
              <a:t>trạng</a:t>
            </a:r>
            <a:r>
              <a:rPr lang="en-US" sz="2800" b="1" dirty="0"/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tốt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trừ</a:t>
            </a:r>
            <a:r>
              <a:rPr lang="en-US" sz="2000" b="1" dirty="0">
                <a:solidFill>
                  <a:srgbClr val="FF0000"/>
                </a:solidFill>
              </a:rPr>
              <a:t> 1 </a:t>
            </a:r>
            <a:r>
              <a:rPr lang="en-US" sz="2000" b="1" dirty="0" err="1">
                <a:solidFill>
                  <a:srgbClr val="FF0000"/>
                </a:solidFill>
              </a:rPr>
              <a:t>số</a:t>
            </a:r>
            <a:r>
              <a:rPr lang="en-US" sz="2000" b="1" dirty="0">
                <a:solidFill>
                  <a:srgbClr val="FF0000"/>
                </a:solidFill>
              </a:rPr>
              <a:t> TH </a:t>
            </a:r>
            <a:r>
              <a:rPr lang="en-US" sz="2000" b="1" dirty="0" err="1">
                <a:solidFill>
                  <a:srgbClr val="FF0000"/>
                </a:solidFill>
              </a:rPr>
              <a:t>đắp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thuốc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gây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nhiễm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trùng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huyết</a:t>
            </a:r>
            <a:r>
              <a:rPr lang="en-US" sz="2000" b="1" dirty="0">
                <a:solidFill>
                  <a:srgbClr val="FF0000"/>
                </a:solidFill>
              </a:rPr>
              <a:t>. </a:t>
            </a:r>
            <a:endParaRPr lang="en-US" sz="2800" b="1" dirty="0">
              <a:solidFill>
                <a:srgbClr val="FF0000"/>
              </a:solidFill>
            </a:endParaRPr>
          </a:p>
          <a:p>
            <a:r>
              <a:rPr lang="en-US" sz="2800" b="1" dirty="0"/>
              <a:t>Tim </a:t>
            </a:r>
            <a:r>
              <a:rPr lang="en-US" sz="2800" b="1" dirty="0" err="1"/>
              <a:t>mạch</a:t>
            </a:r>
            <a:endParaRPr lang="en-US" sz="2800" b="1" dirty="0"/>
          </a:p>
          <a:p>
            <a:r>
              <a:rPr lang="en-US" sz="2800" b="1" dirty="0" err="1">
                <a:solidFill>
                  <a:srgbClr val="FF0000"/>
                </a:solidFill>
              </a:rPr>
              <a:t>Thần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 err="1">
                <a:solidFill>
                  <a:srgbClr val="FF0000"/>
                </a:solidFill>
              </a:rPr>
              <a:t>kinh</a:t>
            </a:r>
            <a:endParaRPr lang="en-US" sz="2800" b="1" dirty="0">
              <a:solidFill>
                <a:srgbClr val="FF0000"/>
              </a:solidFill>
            </a:endParaRPr>
          </a:p>
          <a:p>
            <a:r>
              <a:rPr lang="en-US" sz="2800" b="1" dirty="0" err="1">
                <a:solidFill>
                  <a:srgbClr val="FF0000"/>
                </a:solidFill>
              </a:rPr>
              <a:t>Rối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 err="1">
                <a:solidFill>
                  <a:srgbClr val="FF0000"/>
                </a:solidFill>
              </a:rPr>
              <a:t>loạn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 err="1">
                <a:solidFill>
                  <a:srgbClr val="FF0000"/>
                </a:solidFill>
              </a:rPr>
              <a:t>đông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 err="1">
                <a:solidFill>
                  <a:srgbClr val="FF0000"/>
                </a:solidFill>
              </a:rPr>
              <a:t>máu</a:t>
            </a:r>
            <a:endParaRPr lang="en-US" sz="2800" b="1" dirty="0">
              <a:solidFill>
                <a:srgbClr val="FF0000"/>
              </a:solidFill>
            </a:endParaRPr>
          </a:p>
          <a:p>
            <a:r>
              <a:rPr lang="en-US" sz="2800" b="1" dirty="0" err="1"/>
              <a:t>Suy</a:t>
            </a:r>
            <a:r>
              <a:rPr lang="en-US" sz="2800" b="1" dirty="0"/>
              <a:t> </a:t>
            </a:r>
            <a:r>
              <a:rPr lang="en-US" sz="2800" b="1" dirty="0" err="1"/>
              <a:t>thận</a:t>
            </a:r>
            <a:endParaRPr lang="en-US" sz="2800" b="1" dirty="0"/>
          </a:p>
          <a:p>
            <a:r>
              <a:rPr lang="en-US" sz="2800" b="1" dirty="0" err="1"/>
              <a:t>Suy</a:t>
            </a:r>
            <a:r>
              <a:rPr lang="en-US" sz="2800" b="1" dirty="0"/>
              <a:t> </a:t>
            </a:r>
            <a:r>
              <a:rPr lang="en-US" sz="2800" b="1" dirty="0" err="1"/>
              <a:t>thượng</a:t>
            </a:r>
            <a:r>
              <a:rPr lang="en-US" sz="2800" b="1" dirty="0"/>
              <a:t> </a:t>
            </a:r>
            <a:r>
              <a:rPr lang="en-US" sz="2800" b="1" dirty="0" err="1"/>
              <a:t>thận</a:t>
            </a:r>
            <a:endParaRPr lang="en-US" sz="2800" b="1" dirty="0"/>
          </a:p>
          <a:p>
            <a:r>
              <a:rPr lang="en-US" sz="2800" b="1" dirty="0"/>
              <a:t>Ly </a:t>
            </a:r>
            <a:r>
              <a:rPr lang="en-US" sz="2800" b="1" dirty="0" err="1"/>
              <a:t>giải</a:t>
            </a:r>
            <a:r>
              <a:rPr lang="en-US" sz="2800" b="1" dirty="0"/>
              <a:t> </a:t>
            </a:r>
            <a:r>
              <a:rPr lang="en-US" sz="2800" b="1" dirty="0" err="1"/>
              <a:t>cơ</a:t>
            </a:r>
            <a:endParaRPr lang="en-US" sz="28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LÂM SÀNG</a:t>
            </a:r>
          </a:p>
        </p:txBody>
      </p:sp>
    </p:spTree>
    <p:extLst>
      <p:ext uri="{BB962C8B-B14F-4D97-AF65-F5344CB8AC3E}">
        <p14:creationId xmlns:p14="http://schemas.microsoft.com/office/powerpoint/2010/main" val="3119132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err="1"/>
              <a:t>Triệu</a:t>
            </a:r>
            <a:r>
              <a:rPr lang="en-US" sz="2800" b="1" dirty="0"/>
              <a:t> </a:t>
            </a:r>
            <a:r>
              <a:rPr lang="en-US" sz="2800" b="1" dirty="0" err="1"/>
              <a:t>chứng</a:t>
            </a:r>
            <a:r>
              <a:rPr lang="en-US" sz="2800" b="1" dirty="0"/>
              <a:t> </a:t>
            </a:r>
            <a:r>
              <a:rPr lang="en-US" sz="2800" b="1" dirty="0" err="1"/>
              <a:t>tại</a:t>
            </a:r>
            <a:r>
              <a:rPr lang="en-US" sz="2800" b="1" dirty="0"/>
              <a:t> </a:t>
            </a:r>
            <a:r>
              <a:rPr lang="en-US" sz="2800" b="1" dirty="0" err="1"/>
              <a:t>chỗ</a:t>
            </a:r>
            <a:endParaRPr lang="en-US" sz="2800" b="1" dirty="0"/>
          </a:p>
          <a:p>
            <a:r>
              <a:rPr lang="en-US" sz="2800" b="1" dirty="0" err="1"/>
              <a:t>Triệu</a:t>
            </a:r>
            <a:r>
              <a:rPr lang="en-US" sz="2800" b="1" dirty="0"/>
              <a:t> </a:t>
            </a:r>
            <a:r>
              <a:rPr lang="en-US" sz="2800" b="1" dirty="0" err="1"/>
              <a:t>chứng</a:t>
            </a:r>
            <a:r>
              <a:rPr lang="en-US" sz="2800" b="1" dirty="0"/>
              <a:t> </a:t>
            </a:r>
            <a:r>
              <a:rPr lang="en-US" sz="2800" b="1" dirty="0" err="1"/>
              <a:t>toàn</a:t>
            </a:r>
            <a:r>
              <a:rPr lang="en-US" sz="2800" b="1" dirty="0"/>
              <a:t> </a:t>
            </a:r>
            <a:r>
              <a:rPr lang="en-US" sz="2800" b="1" dirty="0" err="1"/>
              <a:t>thân</a:t>
            </a:r>
            <a:endParaRPr lang="en-US" sz="2800" b="1" dirty="0"/>
          </a:p>
          <a:p>
            <a:r>
              <a:rPr lang="en-US" sz="2800" b="1" dirty="0" err="1"/>
              <a:t>Đặc</a:t>
            </a:r>
            <a:r>
              <a:rPr lang="en-US" sz="2800" b="1" dirty="0"/>
              <a:t> </a:t>
            </a:r>
            <a:r>
              <a:rPr lang="en-US" sz="2800" b="1" dirty="0" err="1"/>
              <a:t>điểm</a:t>
            </a:r>
            <a:r>
              <a:rPr lang="en-US" sz="2800" b="1" dirty="0"/>
              <a:t> </a:t>
            </a:r>
            <a:r>
              <a:rPr lang="en-US" sz="2800" b="1" dirty="0" err="1"/>
              <a:t>vùng</a:t>
            </a:r>
            <a:r>
              <a:rPr lang="en-US" sz="2800" b="1" dirty="0"/>
              <a:t> </a:t>
            </a:r>
            <a:r>
              <a:rPr lang="en-US" sz="2800" b="1" dirty="0" err="1"/>
              <a:t>miền</a:t>
            </a:r>
            <a:endParaRPr lang="en-US" sz="2800" b="1" dirty="0"/>
          </a:p>
          <a:p>
            <a:r>
              <a:rPr lang="en-US" sz="2800" b="1" dirty="0" err="1"/>
              <a:t>Đặc</a:t>
            </a:r>
            <a:r>
              <a:rPr lang="en-US" sz="2800" b="1" dirty="0"/>
              <a:t> </a:t>
            </a:r>
            <a:r>
              <a:rPr lang="en-US" sz="2800" b="1" dirty="0" err="1"/>
              <a:t>điểm</a:t>
            </a:r>
            <a:r>
              <a:rPr lang="en-US" sz="2800" b="1" dirty="0"/>
              <a:t> con </a:t>
            </a:r>
            <a:r>
              <a:rPr lang="en-US" sz="2800" b="1" dirty="0" err="1"/>
              <a:t>rắn</a:t>
            </a:r>
            <a:endParaRPr lang="en-US" sz="2800" b="1" dirty="0"/>
          </a:p>
          <a:p>
            <a:r>
              <a:rPr lang="en-US" sz="2800" b="1" dirty="0" err="1"/>
              <a:t>Đặc</a:t>
            </a:r>
            <a:r>
              <a:rPr lang="en-US" sz="2800" b="1" dirty="0"/>
              <a:t> </a:t>
            </a:r>
            <a:r>
              <a:rPr lang="en-US" sz="2800" b="1" dirty="0" err="1"/>
              <a:t>điểm</a:t>
            </a:r>
            <a:r>
              <a:rPr lang="en-US" sz="2800" b="1" dirty="0"/>
              <a:t> </a:t>
            </a:r>
            <a:r>
              <a:rPr lang="en-US" sz="2800" b="1" dirty="0" err="1"/>
              <a:t>vết</a:t>
            </a:r>
            <a:r>
              <a:rPr lang="en-US" sz="2800" b="1" dirty="0"/>
              <a:t> </a:t>
            </a:r>
            <a:r>
              <a:rPr lang="en-US" sz="2800" b="1" dirty="0" err="1"/>
              <a:t>cắn</a:t>
            </a:r>
            <a:endParaRPr lang="en-US" sz="28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TIẾP CẬN CHẨN ĐOÁN: PHÂN BIỆT RẮN LÀNH, RẮN ĐỘC</a:t>
            </a:r>
          </a:p>
        </p:txBody>
      </p:sp>
    </p:spTree>
    <p:extLst>
      <p:ext uri="{BB962C8B-B14F-4D97-AF65-F5344CB8AC3E}">
        <p14:creationId xmlns:p14="http://schemas.microsoft.com/office/powerpoint/2010/main" val="2822726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200" y="274638"/>
            <a:ext cx="90678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TIẾP CẬN CHẨN ĐOÁN: PHÂN BIỆT HỌ RẮN LỤC HAY RẮN HỔ</a:t>
            </a: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915" y="1600200"/>
            <a:ext cx="9117733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93114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3352800"/>
            <a:ext cx="2260060" cy="1905000"/>
          </a:xfrm>
        </p:spPr>
        <p:txBody>
          <a:bodyPr>
            <a:normAutofit/>
          </a:bodyPr>
          <a:lstStyle/>
          <a:p>
            <a:r>
              <a:rPr lang="en-US" dirty="0"/>
              <a:t>CHÀM QUẠP</a:t>
            </a: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" y="0"/>
            <a:ext cx="4572000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494" y="3038645"/>
            <a:ext cx="6248400" cy="3819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-31362"/>
            <a:ext cx="4571999" cy="3065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8044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729574"/>
            <a:ext cx="3581400" cy="1785026"/>
          </a:xfrm>
        </p:spPr>
        <p:txBody>
          <a:bodyPr>
            <a:normAutofit/>
          </a:bodyPr>
          <a:lstStyle/>
          <a:p>
            <a:r>
              <a:rPr lang="en-US" dirty="0"/>
              <a:t>LỤC XANH ĐUÔI ĐỎ</a:t>
            </a: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52800"/>
            <a:ext cx="467360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0"/>
            <a:ext cx="4419600" cy="3314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78701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HỔ MÈO</a:t>
            </a: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200400"/>
            <a:ext cx="4911387" cy="3683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0423" y="0"/>
            <a:ext cx="4843849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9388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HỔ ĐẤT</a:t>
            </a: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22" y="2286000"/>
            <a:ext cx="4606048" cy="4606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0"/>
            <a:ext cx="4572000" cy="3051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0291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828800" cy="4068762"/>
          </a:xfrm>
        </p:spPr>
        <p:txBody>
          <a:bodyPr>
            <a:normAutofit/>
          </a:bodyPr>
          <a:lstStyle/>
          <a:p>
            <a:r>
              <a:rPr lang="en-US" dirty="0"/>
              <a:t>HỔ MANG CHÚA</a:t>
            </a:r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"/>
            <a:ext cx="73152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6566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Trình</a:t>
            </a:r>
            <a:r>
              <a:rPr lang="en-US" sz="3200" b="1" dirty="0"/>
              <a:t> </a:t>
            </a:r>
            <a:r>
              <a:rPr lang="en-US" sz="3200" b="1" dirty="0" err="1"/>
              <a:t>bày</a:t>
            </a:r>
            <a:r>
              <a:rPr lang="en-US" sz="3200" b="1" dirty="0"/>
              <a:t> </a:t>
            </a:r>
            <a:r>
              <a:rPr lang="en-US" sz="3200" b="1" dirty="0" err="1"/>
              <a:t>các</a:t>
            </a:r>
            <a:r>
              <a:rPr lang="en-US" sz="3200" b="1" dirty="0"/>
              <a:t> </a:t>
            </a:r>
            <a:r>
              <a:rPr lang="en-US" sz="3200" b="1" dirty="0" err="1"/>
              <a:t>loại</a:t>
            </a:r>
            <a:r>
              <a:rPr lang="en-US" sz="3200" b="1" dirty="0"/>
              <a:t> </a:t>
            </a:r>
            <a:r>
              <a:rPr lang="en-US" sz="3200" b="1" dirty="0" err="1"/>
              <a:t>rắn</a:t>
            </a:r>
            <a:r>
              <a:rPr lang="en-US" sz="3200" b="1" dirty="0"/>
              <a:t> </a:t>
            </a:r>
            <a:r>
              <a:rPr lang="en-US" sz="3200" b="1" dirty="0" err="1"/>
              <a:t>thường</a:t>
            </a:r>
            <a:r>
              <a:rPr lang="en-US" sz="3200" b="1" dirty="0"/>
              <a:t> </a:t>
            </a:r>
            <a:r>
              <a:rPr lang="en-US" sz="3200" b="1" dirty="0" err="1"/>
              <a:t>gặp</a:t>
            </a:r>
            <a:r>
              <a:rPr lang="en-US" sz="3200" b="1" dirty="0"/>
              <a:t> ở VN</a:t>
            </a:r>
          </a:p>
          <a:p>
            <a:r>
              <a:rPr lang="en-US" sz="3200" b="1" dirty="0" err="1"/>
              <a:t>Trình</a:t>
            </a:r>
            <a:r>
              <a:rPr lang="en-US" sz="3200" b="1" dirty="0"/>
              <a:t> </a:t>
            </a:r>
            <a:r>
              <a:rPr lang="en-US" sz="3200" b="1" dirty="0" err="1"/>
              <a:t>bày</a:t>
            </a:r>
            <a:r>
              <a:rPr lang="en-US" sz="3200" b="1" dirty="0"/>
              <a:t> </a:t>
            </a:r>
            <a:r>
              <a:rPr lang="en-US" sz="3200" b="1" dirty="0" err="1"/>
              <a:t>phân</a:t>
            </a:r>
            <a:r>
              <a:rPr lang="en-US" sz="3200" b="1" dirty="0"/>
              <a:t> </a:t>
            </a:r>
            <a:r>
              <a:rPr lang="en-US" sz="3200" b="1" dirty="0" err="1"/>
              <a:t>biệt</a:t>
            </a:r>
            <a:r>
              <a:rPr lang="en-US" sz="3200" b="1" dirty="0"/>
              <a:t> </a:t>
            </a:r>
            <a:r>
              <a:rPr lang="en-US" sz="3200" b="1" dirty="0" err="1"/>
              <a:t>rắn</a:t>
            </a:r>
            <a:r>
              <a:rPr lang="en-US" sz="3200" b="1" dirty="0"/>
              <a:t> </a:t>
            </a:r>
            <a:r>
              <a:rPr lang="en-US" sz="3200" b="1" dirty="0" err="1"/>
              <a:t>độc</a:t>
            </a:r>
            <a:r>
              <a:rPr lang="en-US" sz="3200" b="1" dirty="0"/>
              <a:t>, </a:t>
            </a:r>
            <a:r>
              <a:rPr lang="en-US" sz="3200" b="1" dirty="0" err="1"/>
              <a:t>rắn</a:t>
            </a:r>
            <a:r>
              <a:rPr lang="en-US" sz="3200" b="1" dirty="0"/>
              <a:t> </a:t>
            </a:r>
            <a:r>
              <a:rPr lang="en-US" sz="3200" b="1" dirty="0" err="1"/>
              <a:t>lành</a:t>
            </a:r>
            <a:endParaRPr lang="en-US" sz="3200" b="1" dirty="0"/>
          </a:p>
          <a:p>
            <a:r>
              <a:rPr lang="en-US" sz="3200" b="1" dirty="0" err="1"/>
              <a:t>Trình</a:t>
            </a:r>
            <a:r>
              <a:rPr lang="en-US" sz="3200" b="1" dirty="0"/>
              <a:t> </a:t>
            </a:r>
            <a:r>
              <a:rPr lang="en-US" sz="3200" b="1" dirty="0" err="1"/>
              <a:t>bày</a:t>
            </a:r>
            <a:r>
              <a:rPr lang="en-US" sz="3200" b="1" dirty="0"/>
              <a:t> </a:t>
            </a:r>
            <a:r>
              <a:rPr lang="en-US" sz="3200" b="1" dirty="0" err="1"/>
              <a:t>quy</a:t>
            </a:r>
            <a:r>
              <a:rPr lang="en-US" sz="3200" b="1" dirty="0"/>
              <a:t> </a:t>
            </a:r>
            <a:r>
              <a:rPr lang="en-US" sz="3200" b="1" dirty="0" err="1"/>
              <a:t>trình</a:t>
            </a:r>
            <a:r>
              <a:rPr lang="en-US" sz="3200" b="1" dirty="0"/>
              <a:t> </a:t>
            </a:r>
            <a:r>
              <a:rPr lang="en-US" sz="3200" b="1" dirty="0" err="1"/>
              <a:t>chẩn</a:t>
            </a:r>
            <a:r>
              <a:rPr lang="en-US" sz="3200" b="1" dirty="0"/>
              <a:t> </a:t>
            </a:r>
            <a:r>
              <a:rPr lang="en-US" sz="3200" b="1" dirty="0" err="1"/>
              <a:t>đoán</a:t>
            </a:r>
            <a:r>
              <a:rPr lang="en-US" sz="3200" b="1" dirty="0"/>
              <a:t> </a:t>
            </a:r>
            <a:r>
              <a:rPr lang="en-US" sz="3200" b="1" dirty="0" err="1"/>
              <a:t>rắn</a:t>
            </a:r>
            <a:r>
              <a:rPr lang="en-US" sz="3200" b="1" dirty="0"/>
              <a:t> </a:t>
            </a:r>
            <a:r>
              <a:rPr lang="en-US" sz="3200" b="1" dirty="0" err="1"/>
              <a:t>cắn</a:t>
            </a:r>
            <a:endParaRPr lang="en-US" sz="3200" b="1" dirty="0"/>
          </a:p>
          <a:p>
            <a:r>
              <a:rPr lang="en-US" sz="3200" b="1" dirty="0" err="1"/>
              <a:t>Trình</a:t>
            </a:r>
            <a:r>
              <a:rPr lang="en-US" sz="3200" b="1" dirty="0"/>
              <a:t> </a:t>
            </a:r>
            <a:r>
              <a:rPr lang="en-US" sz="3200" b="1" dirty="0" err="1"/>
              <a:t>bày</a:t>
            </a:r>
            <a:r>
              <a:rPr lang="en-US" sz="3200" b="1" dirty="0"/>
              <a:t> </a:t>
            </a:r>
            <a:r>
              <a:rPr lang="en-US" sz="3200" b="1" dirty="0" err="1"/>
              <a:t>xử</a:t>
            </a:r>
            <a:r>
              <a:rPr lang="en-US" sz="3200" b="1" dirty="0"/>
              <a:t> </a:t>
            </a:r>
            <a:r>
              <a:rPr lang="en-US" sz="3200" b="1" dirty="0" err="1"/>
              <a:t>trí</a:t>
            </a:r>
            <a:r>
              <a:rPr lang="en-US" sz="3200" b="1" dirty="0"/>
              <a:t> </a:t>
            </a:r>
            <a:r>
              <a:rPr lang="en-US" sz="3200" b="1" dirty="0" err="1"/>
              <a:t>rắn</a:t>
            </a:r>
            <a:r>
              <a:rPr lang="en-US" sz="3200" b="1" dirty="0"/>
              <a:t> </a:t>
            </a:r>
            <a:r>
              <a:rPr lang="en-US" sz="3200" b="1" dirty="0" err="1"/>
              <a:t>cắn</a:t>
            </a:r>
            <a:r>
              <a:rPr lang="en-US" sz="3200" b="1" dirty="0"/>
              <a:t> </a:t>
            </a:r>
            <a:r>
              <a:rPr lang="en-US" sz="3200" b="1" dirty="0" err="1"/>
              <a:t>tại</a:t>
            </a:r>
            <a:r>
              <a:rPr lang="en-US" sz="3200" b="1" dirty="0"/>
              <a:t> </a:t>
            </a:r>
            <a:r>
              <a:rPr lang="en-US" sz="3200" b="1" dirty="0" err="1"/>
              <a:t>hiện</a:t>
            </a:r>
            <a:r>
              <a:rPr lang="en-US" sz="3200" b="1" dirty="0"/>
              <a:t> </a:t>
            </a:r>
            <a:r>
              <a:rPr lang="en-US" sz="3200" b="1" dirty="0" err="1"/>
              <a:t>trường</a:t>
            </a:r>
            <a:endParaRPr lang="en-US" sz="3200" b="1" dirty="0"/>
          </a:p>
          <a:p>
            <a:r>
              <a:rPr lang="en-US" sz="3200" b="1" dirty="0" err="1"/>
              <a:t>Trình</a:t>
            </a:r>
            <a:r>
              <a:rPr lang="en-US" sz="3200" b="1" dirty="0"/>
              <a:t> </a:t>
            </a:r>
            <a:r>
              <a:rPr lang="en-US" sz="3200" b="1" dirty="0" err="1"/>
              <a:t>bày</a:t>
            </a:r>
            <a:r>
              <a:rPr lang="en-US" sz="3200" b="1" dirty="0"/>
              <a:t> </a:t>
            </a:r>
            <a:r>
              <a:rPr lang="en-US" sz="3200" b="1" dirty="0" err="1"/>
              <a:t>điều</a:t>
            </a:r>
            <a:r>
              <a:rPr lang="en-US" sz="3200" b="1" dirty="0"/>
              <a:t> </a:t>
            </a:r>
            <a:r>
              <a:rPr lang="en-US" sz="3200" b="1" dirty="0" err="1"/>
              <a:t>trị</a:t>
            </a:r>
            <a:r>
              <a:rPr lang="en-US" sz="3200" b="1" dirty="0"/>
              <a:t> </a:t>
            </a:r>
            <a:r>
              <a:rPr lang="en-US" sz="3200" b="1" dirty="0" err="1"/>
              <a:t>rắn</a:t>
            </a:r>
            <a:r>
              <a:rPr lang="en-US" sz="3200" b="1" dirty="0"/>
              <a:t> </a:t>
            </a:r>
            <a:r>
              <a:rPr lang="en-US" sz="3200" b="1" dirty="0" err="1"/>
              <a:t>cắn</a:t>
            </a:r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MỤC TIÊU</a:t>
            </a:r>
          </a:p>
        </p:txBody>
      </p:sp>
    </p:spTree>
    <p:extLst>
      <p:ext uri="{BB962C8B-B14F-4D97-AF65-F5344CB8AC3E}">
        <p14:creationId xmlns:p14="http://schemas.microsoft.com/office/powerpoint/2010/main" val="2723998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CẠP NIA</a:t>
            </a:r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295400"/>
            <a:ext cx="9180861" cy="5560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3684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086600" y="1981200"/>
            <a:ext cx="24384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CẠP NONG</a:t>
            </a: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708660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2963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CẠP NONG, CẠP NIA CẮN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C:\Users\Asus\Desktop\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599" y="1315596"/>
            <a:ext cx="9372599" cy="5542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2509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RẮN BIỂN</a:t>
            </a:r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1919"/>
            <a:ext cx="9126802" cy="54760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354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09728" indent="0">
              <a:buNone/>
            </a:pPr>
            <a:r>
              <a:rPr lang="en-US" sz="3200" b="1" dirty="0" err="1"/>
              <a:t>Làm</a:t>
            </a:r>
            <a:r>
              <a:rPr lang="en-US" sz="3200" b="1" dirty="0"/>
              <a:t> </a:t>
            </a:r>
            <a:r>
              <a:rPr lang="en-US" sz="3200" b="1" dirty="0" err="1"/>
              <a:t>chậm</a:t>
            </a:r>
            <a:r>
              <a:rPr lang="en-US" sz="3200" b="1" dirty="0"/>
              <a:t> </a:t>
            </a:r>
            <a:r>
              <a:rPr lang="en-US" sz="3200" b="1" dirty="0" err="1"/>
              <a:t>hấp</a:t>
            </a:r>
            <a:r>
              <a:rPr lang="en-US" sz="3200" b="1" dirty="0"/>
              <a:t> </a:t>
            </a:r>
            <a:r>
              <a:rPr lang="en-US" sz="3200" b="1" dirty="0" err="1"/>
              <a:t>thu</a:t>
            </a:r>
            <a:r>
              <a:rPr lang="en-US" sz="3200" b="1" dirty="0"/>
              <a:t> </a:t>
            </a:r>
            <a:r>
              <a:rPr lang="en-US" sz="3200" b="1" dirty="0" err="1"/>
              <a:t>nọc</a:t>
            </a:r>
            <a:r>
              <a:rPr lang="en-US" sz="3200" b="1" dirty="0"/>
              <a:t> </a:t>
            </a:r>
            <a:r>
              <a:rPr lang="en-US" sz="3200" b="1" dirty="0" err="1"/>
              <a:t>rắn</a:t>
            </a:r>
            <a:endParaRPr lang="en-US" sz="3200" b="1" dirty="0"/>
          </a:p>
          <a:p>
            <a:r>
              <a:rPr lang="en-US" sz="3200" b="1" dirty="0" err="1"/>
              <a:t>Trấn</a:t>
            </a:r>
            <a:r>
              <a:rPr lang="en-US" sz="3200" b="1" dirty="0"/>
              <a:t> an </a:t>
            </a:r>
            <a:r>
              <a:rPr lang="en-US" sz="3200" b="1" dirty="0" err="1"/>
              <a:t>nạn</a:t>
            </a:r>
            <a:r>
              <a:rPr lang="en-US" sz="3200" b="1" dirty="0"/>
              <a:t> </a:t>
            </a:r>
            <a:r>
              <a:rPr lang="en-US" sz="3200" b="1" dirty="0" err="1"/>
              <a:t>nhân</a:t>
            </a:r>
            <a:r>
              <a:rPr lang="en-US" sz="3200" b="1" dirty="0"/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tránh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giẫy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giụa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để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nọc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đưa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về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tim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rồi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đến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cơ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quan</a:t>
            </a:r>
            <a:r>
              <a:rPr lang="en-US" sz="2000" b="1" dirty="0">
                <a:solidFill>
                  <a:srgbClr val="FF0000"/>
                </a:solidFill>
              </a:rPr>
              <a:t> bang </a:t>
            </a:r>
            <a:r>
              <a:rPr lang="en-US" sz="2000" b="1" dirty="0" err="1">
                <a:solidFill>
                  <a:srgbClr val="FF0000"/>
                </a:solidFill>
              </a:rPr>
              <a:t>được</a:t>
            </a:r>
            <a:r>
              <a:rPr lang="en-US" sz="2000" b="1" dirty="0">
                <a:solidFill>
                  <a:srgbClr val="FF0000"/>
                </a:solidFill>
              </a:rPr>
              <a:t> BH.</a:t>
            </a:r>
          </a:p>
          <a:p>
            <a:r>
              <a:rPr lang="en-US" sz="3200" b="1" dirty="0" err="1"/>
              <a:t>Hạn</a:t>
            </a:r>
            <a:r>
              <a:rPr lang="en-US" sz="3200" b="1" dirty="0"/>
              <a:t> </a:t>
            </a:r>
            <a:r>
              <a:rPr lang="en-US" sz="3200" b="1" dirty="0" err="1"/>
              <a:t>chế</a:t>
            </a:r>
            <a:r>
              <a:rPr lang="en-US" sz="3200" b="1" dirty="0"/>
              <a:t> </a:t>
            </a:r>
            <a:r>
              <a:rPr lang="en-US" sz="3200" b="1" dirty="0" err="1"/>
              <a:t>vận</a:t>
            </a:r>
            <a:r>
              <a:rPr lang="en-US" sz="3200" b="1" dirty="0"/>
              <a:t> </a:t>
            </a:r>
            <a:r>
              <a:rPr lang="en-US" sz="3200" b="1" dirty="0" err="1"/>
              <a:t>động</a:t>
            </a:r>
            <a:endParaRPr lang="en-US" sz="3200" b="1" dirty="0"/>
          </a:p>
          <a:p>
            <a:r>
              <a:rPr lang="en-US" sz="3200" b="1" dirty="0"/>
              <a:t>Chi </a:t>
            </a:r>
            <a:r>
              <a:rPr lang="en-US" sz="3200" b="1" dirty="0" err="1"/>
              <a:t>bị</a:t>
            </a:r>
            <a:r>
              <a:rPr lang="en-US" sz="3200" b="1" dirty="0"/>
              <a:t> </a:t>
            </a:r>
            <a:r>
              <a:rPr lang="en-US" sz="3200" b="1" dirty="0" err="1"/>
              <a:t>cắn</a:t>
            </a:r>
            <a:r>
              <a:rPr lang="en-US" sz="3200" b="1" dirty="0"/>
              <a:t> </a:t>
            </a:r>
            <a:r>
              <a:rPr lang="en-US" sz="3200" b="1" dirty="0" err="1"/>
              <a:t>thấp</a:t>
            </a:r>
            <a:r>
              <a:rPr lang="en-US" sz="3200" b="1" dirty="0"/>
              <a:t> </a:t>
            </a:r>
            <a:r>
              <a:rPr lang="en-US" sz="3200" b="1" dirty="0" err="1"/>
              <a:t>hơn</a:t>
            </a:r>
            <a:r>
              <a:rPr lang="en-US" sz="3200" b="1" dirty="0"/>
              <a:t> </a:t>
            </a:r>
            <a:r>
              <a:rPr lang="en-US" sz="3200" b="1" dirty="0" err="1"/>
              <a:t>tim</a:t>
            </a:r>
            <a:endParaRPr lang="en-US" sz="3200" b="1" dirty="0"/>
          </a:p>
          <a:p>
            <a:r>
              <a:rPr lang="en-US" sz="3200" b="1" dirty="0" err="1"/>
              <a:t>Rửa</a:t>
            </a:r>
            <a:r>
              <a:rPr lang="en-US" sz="3200" b="1" dirty="0"/>
              <a:t> </a:t>
            </a:r>
            <a:r>
              <a:rPr lang="en-US" sz="3200" b="1" dirty="0" err="1"/>
              <a:t>sạch</a:t>
            </a:r>
            <a:r>
              <a:rPr lang="en-US" sz="3200" b="1" dirty="0"/>
              <a:t> </a:t>
            </a:r>
            <a:r>
              <a:rPr lang="en-US" sz="3200" b="1" dirty="0" err="1"/>
              <a:t>vết</a:t>
            </a:r>
            <a:r>
              <a:rPr lang="en-US" sz="3200" b="1" dirty="0"/>
              <a:t> </a:t>
            </a:r>
            <a:r>
              <a:rPr lang="en-US" sz="3200" b="1" dirty="0" err="1"/>
              <a:t>cắn</a:t>
            </a:r>
            <a:r>
              <a:rPr lang="en-US" sz="3200" b="1" dirty="0"/>
              <a:t> </a:t>
            </a:r>
            <a:r>
              <a:rPr lang="en-US" sz="3200" b="1" dirty="0" err="1"/>
              <a:t>bằng</a:t>
            </a:r>
            <a:r>
              <a:rPr lang="en-US" sz="3200" b="1" dirty="0"/>
              <a:t> </a:t>
            </a:r>
            <a:r>
              <a:rPr lang="en-US" sz="3200" b="1" dirty="0" err="1"/>
              <a:t>nước</a:t>
            </a:r>
            <a:r>
              <a:rPr lang="en-US" sz="3200" b="1" dirty="0"/>
              <a:t> </a:t>
            </a:r>
            <a:r>
              <a:rPr lang="en-US" sz="3200" b="1" dirty="0" err="1"/>
              <a:t>sạch</a:t>
            </a:r>
            <a:endParaRPr lang="en-US" sz="3200" b="1" dirty="0"/>
          </a:p>
          <a:p>
            <a:r>
              <a:rPr lang="en-US" sz="3200" b="1" dirty="0" err="1"/>
              <a:t>Băng</a:t>
            </a:r>
            <a:r>
              <a:rPr lang="en-US" sz="3200" b="1" dirty="0"/>
              <a:t> </a:t>
            </a:r>
            <a:r>
              <a:rPr lang="en-US" sz="3200" b="1" dirty="0" err="1"/>
              <a:t>ép</a:t>
            </a:r>
            <a:r>
              <a:rPr lang="en-US" sz="3200" b="1" dirty="0"/>
              <a:t> </a:t>
            </a:r>
            <a:r>
              <a:rPr lang="en-US" sz="3200" b="1" dirty="0" err="1"/>
              <a:t>chỉ</a:t>
            </a:r>
            <a:r>
              <a:rPr lang="en-US" sz="3200" b="1" dirty="0"/>
              <a:t> </a:t>
            </a:r>
            <a:r>
              <a:rPr lang="en-US" sz="3200" b="1" dirty="0" err="1"/>
              <a:t>sử</a:t>
            </a:r>
            <a:r>
              <a:rPr lang="en-US" sz="3200" b="1" dirty="0"/>
              <a:t> </a:t>
            </a:r>
            <a:r>
              <a:rPr lang="en-US" sz="3200" b="1" dirty="0" err="1"/>
              <a:t>dụng</a:t>
            </a:r>
            <a:r>
              <a:rPr lang="en-US" sz="3200" b="1" dirty="0"/>
              <a:t> </a:t>
            </a:r>
            <a:r>
              <a:rPr lang="en-US" sz="3200" b="1" dirty="0" err="1"/>
              <a:t>khi</a:t>
            </a:r>
            <a:r>
              <a:rPr lang="en-US" sz="3200" b="1" dirty="0"/>
              <a:t> </a:t>
            </a:r>
            <a:r>
              <a:rPr lang="en-US" sz="3200" b="1" dirty="0" err="1"/>
              <a:t>họ</a:t>
            </a:r>
            <a:r>
              <a:rPr lang="en-US" sz="3200" b="1" dirty="0"/>
              <a:t> </a:t>
            </a:r>
            <a:r>
              <a:rPr lang="en-US" sz="3200" b="1" dirty="0" err="1"/>
              <a:t>rắn</a:t>
            </a:r>
            <a:r>
              <a:rPr lang="en-US" sz="3200" b="1" dirty="0"/>
              <a:t> </a:t>
            </a:r>
            <a:r>
              <a:rPr lang="en-US" sz="3200" b="1" dirty="0" err="1"/>
              <a:t>hổ</a:t>
            </a:r>
            <a:r>
              <a:rPr lang="en-US" sz="3200" b="1" dirty="0"/>
              <a:t> </a:t>
            </a:r>
            <a:r>
              <a:rPr lang="en-US" sz="3200" b="1" dirty="0" err="1"/>
              <a:t>cắn</a:t>
            </a:r>
            <a:endParaRPr lang="en-US" sz="3200" b="1" dirty="0"/>
          </a:p>
          <a:p>
            <a:r>
              <a:rPr lang="en-US" sz="3200" b="1" dirty="0" err="1"/>
              <a:t>Nhanh</a:t>
            </a:r>
            <a:r>
              <a:rPr lang="en-US" sz="3200" b="1" dirty="0"/>
              <a:t> </a:t>
            </a:r>
            <a:r>
              <a:rPr lang="en-US" sz="3200" b="1" dirty="0" err="1"/>
              <a:t>chóng</a:t>
            </a:r>
            <a:r>
              <a:rPr lang="en-US" sz="3200" b="1" dirty="0"/>
              <a:t> </a:t>
            </a:r>
            <a:r>
              <a:rPr lang="en-US" sz="3200" b="1" dirty="0" err="1"/>
              <a:t>chuyển</a:t>
            </a:r>
            <a:r>
              <a:rPr lang="en-US" sz="3200" b="1" dirty="0"/>
              <a:t> </a:t>
            </a:r>
            <a:r>
              <a:rPr lang="en-US" sz="3200" b="1" dirty="0" err="1"/>
              <a:t>nạn</a:t>
            </a:r>
            <a:r>
              <a:rPr lang="en-US" sz="3200" b="1" dirty="0"/>
              <a:t> </a:t>
            </a:r>
            <a:r>
              <a:rPr lang="en-US" sz="3200" b="1" dirty="0" err="1"/>
              <a:t>nhân</a:t>
            </a:r>
            <a:r>
              <a:rPr lang="en-US" sz="3200" b="1" dirty="0"/>
              <a:t> </a:t>
            </a:r>
            <a:r>
              <a:rPr lang="en-US" sz="3200" b="1" dirty="0" err="1"/>
              <a:t>đến</a:t>
            </a:r>
            <a:r>
              <a:rPr lang="en-US" sz="3200" b="1" dirty="0"/>
              <a:t> </a:t>
            </a:r>
            <a:r>
              <a:rPr lang="en-US" sz="3200" b="1" dirty="0" err="1"/>
              <a:t>bệnh</a:t>
            </a:r>
            <a:r>
              <a:rPr lang="en-US" sz="3200" b="1" dirty="0"/>
              <a:t> </a:t>
            </a:r>
            <a:r>
              <a:rPr lang="en-US" sz="3200" b="1" dirty="0" err="1"/>
              <a:t>viện</a:t>
            </a:r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ĐIỀU TRỊ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76800" y="914400"/>
            <a:ext cx="41910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XỬ TRÍ TẠI HIỆN TRƯỜNG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4CF7FA-6DFB-4542-B9B0-C75122329084}"/>
              </a:ext>
            </a:extLst>
          </p:cNvPr>
          <p:cNvSpPr txBox="1"/>
          <p:nvPr/>
        </p:nvSpPr>
        <p:spPr>
          <a:xfrm>
            <a:off x="1981200" y="5684125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Băng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ép</a:t>
            </a:r>
            <a:r>
              <a:rPr lang="en-US" b="1" dirty="0">
                <a:solidFill>
                  <a:srgbClr val="FF0000"/>
                </a:solidFill>
              </a:rPr>
              <a:t>: </a:t>
            </a:r>
            <a:r>
              <a:rPr lang="en-US" b="1" dirty="0" err="1">
                <a:solidFill>
                  <a:srgbClr val="FF0000"/>
                </a:solidFill>
              </a:rPr>
              <a:t>ép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tĩnh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mạch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với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mạch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bạch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huyết</a:t>
            </a:r>
            <a:r>
              <a:rPr lang="en-US" b="1" dirty="0">
                <a:solidFill>
                  <a:srgbClr val="FF0000"/>
                </a:solidFill>
              </a:rPr>
              <a:t>.</a:t>
            </a:r>
          </a:p>
          <a:p>
            <a:r>
              <a:rPr lang="en-US" b="1" dirty="0">
                <a:solidFill>
                  <a:srgbClr val="FF0000"/>
                </a:solidFill>
              </a:rPr>
              <a:t>Garo </a:t>
            </a:r>
            <a:r>
              <a:rPr lang="en-US" b="1" dirty="0" err="1">
                <a:solidFill>
                  <a:srgbClr val="FF0000"/>
                </a:solidFill>
              </a:rPr>
              <a:t>là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ép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luôn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động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mạch</a:t>
            </a:r>
            <a:r>
              <a:rPr lang="en-US" b="1" dirty="0">
                <a:solidFill>
                  <a:srgbClr val="FF0000"/>
                </a:solidFill>
              </a:rPr>
              <a:t>: </a:t>
            </a:r>
            <a:r>
              <a:rPr lang="en-US" b="1" dirty="0" err="1">
                <a:solidFill>
                  <a:srgbClr val="FF0000"/>
                </a:solidFill>
              </a:rPr>
              <a:t>máu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không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tới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được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lang="en-US" b="1" dirty="0" err="1">
                <a:solidFill>
                  <a:srgbClr val="FF0000"/>
                </a:solidFill>
                <a:sym typeface="Wingdings" pitchFamily="2" charset="2"/>
              </a:rPr>
              <a:t>làm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 </a:t>
            </a:r>
            <a:r>
              <a:rPr lang="en-US" b="1" dirty="0" err="1">
                <a:solidFill>
                  <a:srgbClr val="FF0000"/>
                </a:solidFill>
                <a:sym typeface="Wingdings" pitchFamily="2" charset="2"/>
              </a:rPr>
              <a:t>nặng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 </a:t>
            </a:r>
            <a:r>
              <a:rPr lang="en-US" b="1" dirty="0" err="1">
                <a:solidFill>
                  <a:srgbClr val="FF0000"/>
                </a:solidFill>
                <a:sym typeface="Wingdings" pitchFamily="2" charset="2"/>
              </a:rPr>
              <a:t>hơn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5960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en-US" sz="3200" b="1" dirty="0">
                <a:solidFill>
                  <a:srgbClr val="FF0000"/>
                </a:solidFill>
              </a:rPr>
              <a:t>KHÔNG</a:t>
            </a:r>
          </a:p>
          <a:p>
            <a:r>
              <a:rPr lang="en-US" sz="3200" b="1" dirty="0" err="1"/>
              <a:t>Rạch</a:t>
            </a:r>
            <a:r>
              <a:rPr lang="en-US" sz="3200" b="1" dirty="0"/>
              <a:t> da</a:t>
            </a:r>
          </a:p>
          <a:p>
            <a:r>
              <a:rPr lang="en-US" sz="3200" b="1" dirty="0" err="1"/>
              <a:t>Hút</a:t>
            </a:r>
            <a:endParaRPr lang="en-US" sz="3200" b="1" dirty="0"/>
          </a:p>
          <a:p>
            <a:r>
              <a:rPr lang="en-US" sz="3200" b="1" dirty="0" err="1"/>
              <a:t>Đắp</a:t>
            </a:r>
            <a:r>
              <a:rPr lang="en-US" sz="3200" b="1" dirty="0"/>
              <a:t> </a:t>
            </a:r>
            <a:r>
              <a:rPr lang="en-US" sz="3200" b="1" dirty="0" err="1"/>
              <a:t>thảo</a:t>
            </a:r>
            <a:r>
              <a:rPr lang="en-US" sz="3200" b="1" dirty="0"/>
              <a:t> </a:t>
            </a:r>
            <a:r>
              <a:rPr lang="en-US" sz="3200" b="1" dirty="0" err="1"/>
              <a:t>dược</a:t>
            </a:r>
            <a:endParaRPr lang="en-US" sz="3200" b="1" dirty="0"/>
          </a:p>
          <a:p>
            <a:r>
              <a:rPr lang="en-US" sz="3200" b="1" dirty="0" err="1"/>
              <a:t>Garrot</a:t>
            </a:r>
            <a:endParaRPr lang="en-US" sz="3200" b="1" dirty="0"/>
          </a:p>
          <a:p>
            <a:pPr marL="109728" indent="0">
              <a:buNone/>
            </a:pPr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ĐIỀU TRỊ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76800" y="914400"/>
            <a:ext cx="41910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XỬ TRÍ TẠI HIỆN TRƯỜNG</a:t>
            </a:r>
          </a:p>
        </p:txBody>
      </p:sp>
    </p:spTree>
    <p:extLst>
      <p:ext uri="{BB962C8B-B14F-4D97-AF65-F5344CB8AC3E}">
        <p14:creationId xmlns:p14="http://schemas.microsoft.com/office/powerpoint/2010/main" val="33660399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Xử</a:t>
            </a:r>
            <a:r>
              <a:rPr lang="en-US" sz="3200" b="1" dirty="0"/>
              <a:t> </a:t>
            </a:r>
            <a:r>
              <a:rPr lang="en-US" sz="3200" b="1" dirty="0" err="1"/>
              <a:t>trí</a:t>
            </a:r>
            <a:r>
              <a:rPr lang="en-US" sz="3200" b="1" dirty="0"/>
              <a:t> </a:t>
            </a:r>
            <a:r>
              <a:rPr lang="en-US" sz="3200" b="1" dirty="0" err="1"/>
              <a:t>theo</a:t>
            </a:r>
            <a:r>
              <a:rPr lang="en-US" sz="3200" b="1" dirty="0"/>
              <a:t> ABC</a:t>
            </a:r>
          </a:p>
          <a:p>
            <a:r>
              <a:rPr lang="en-US" sz="3200" b="1" dirty="0" err="1"/>
              <a:t>Xem</a:t>
            </a:r>
            <a:r>
              <a:rPr lang="en-US" sz="3200" b="1" dirty="0"/>
              <a:t> </a:t>
            </a:r>
            <a:r>
              <a:rPr lang="en-US" sz="3200" b="1" dirty="0" err="1"/>
              <a:t>xét</a:t>
            </a:r>
            <a:r>
              <a:rPr lang="en-US" sz="3200" b="1" dirty="0"/>
              <a:t> </a:t>
            </a:r>
            <a:r>
              <a:rPr lang="en-US" sz="3200" b="1" dirty="0" err="1"/>
              <a:t>dùng</a:t>
            </a:r>
            <a:r>
              <a:rPr lang="en-US" sz="3200" b="1" dirty="0"/>
              <a:t> </a:t>
            </a:r>
            <a:r>
              <a:rPr lang="en-US" sz="3200" b="1" dirty="0" err="1"/>
              <a:t>huyết</a:t>
            </a:r>
            <a:r>
              <a:rPr lang="en-US" sz="3200" b="1" dirty="0"/>
              <a:t> </a:t>
            </a:r>
            <a:r>
              <a:rPr lang="en-US" sz="3200" b="1" dirty="0" err="1"/>
              <a:t>thanh</a:t>
            </a:r>
            <a:endParaRPr lang="en-US" sz="3200" b="1" dirty="0"/>
          </a:p>
          <a:p>
            <a:r>
              <a:rPr lang="en-US" sz="3200" b="1" dirty="0" err="1"/>
              <a:t>Điều</a:t>
            </a:r>
            <a:r>
              <a:rPr lang="en-US" sz="3200" b="1" dirty="0"/>
              <a:t> </a:t>
            </a:r>
            <a:r>
              <a:rPr lang="en-US" sz="3200" b="1" dirty="0" err="1"/>
              <a:t>trị</a:t>
            </a:r>
            <a:r>
              <a:rPr lang="en-US" sz="3200" b="1" dirty="0"/>
              <a:t> </a:t>
            </a:r>
            <a:r>
              <a:rPr lang="en-US" sz="3200" b="1" dirty="0" err="1"/>
              <a:t>hỗ</a:t>
            </a:r>
            <a:r>
              <a:rPr lang="en-US" sz="3200" b="1" dirty="0"/>
              <a:t> </a:t>
            </a:r>
            <a:r>
              <a:rPr lang="en-US" sz="3200" b="1" dirty="0" err="1"/>
              <a:t>trợ</a:t>
            </a:r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ĐIỀU TRỊ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76800" y="914400"/>
            <a:ext cx="41910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ĐIỀU TRỊ TẠI BỆNH VIỆN</a:t>
            </a:r>
          </a:p>
        </p:txBody>
      </p:sp>
    </p:spTree>
    <p:extLst>
      <p:ext uri="{BB962C8B-B14F-4D97-AF65-F5344CB8AC3E}">
        <p14:creationId xmlns:p14="http://schemas.microsoft.com/office/powerpoint/2010/main" val="701603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481328"/>
            <a:ext cx="8077200" cy="5148072"/>
          </a:xfrm>
        </p:spPr>
        <p:txBody>
          <a:bodyPr>
            <a:normAutofit fontScale="92500" lnSpcReduction="10000"/>
          </a:bodyPr>
          <a:lstStyle/>
          <a:p>
            <a:pPr marL="109728" indent="0">
              <a:buNone/>
            </a:pPr>
            <a:r>
              <a:rPr lang="en-US" sz="3200" b="1" dirty="0" err="1"/>
              <a:t>Chỉ</a:t>
            </a:r>
            <a:r>
              <a:rPr lang="en-US" sz="3200" b="1" dirty="0"/>
              <a:t> </a:t>
            </a:r>
            <a:r>
              <a:rPr lang="en-US" sz="3200" b="1" dirty="0" err="1"/>
              <a:t>định</a:t>
            </a:r>
            <a:r>
              <a:rPr lang="en-US" sz="3200" b="1" dirty="0"/>
              <a:t> </a:t>
            </a:r>
            <a:r>
              <a:rPr lang="en-US" sz="3200" b="1" dirty="0" err="1"/>
              <a:t>truyền</a:t>
            </a:r>
            <a:r>
              <a:rPr lang="en-US" sz="3200" b="1" dirty="0"/>
              <a:t> HTKNR: </a:t>
            </a:r>
            <a:r>
              <a:rPr lang="en-US" sz="3200" b="1" dirty="0" err="1"/>
              <a:t>chỉ</a:t>
            </a:r>
            <a:r>
              <a:rPr lang="en-US" sz="3200" b="1" dirty="0"/>
              <a:t> 1 </a:t>
            </a:r>
            <a:r>
              <a:rPr lang="en-US" sz="3200" b="1" dirty="0" err="1"/>
              <a:t>dấu</a:t>
            </a:r>
            <a:r>
              <a:rPr lang="en-US" sz="3200" b="1" dirty="0"/>
              <a:t> </a:t>
            </a:r>
            <a:r>
              <a:rPr lang="en-US" sz="3200" b="1" dirty="0" err="1"/>
              <a:t>hiệu</a:t>
            </a:r>
            <a:r>
              <a:rPr lang="en-US" sz="3200" b="1" dirty="0"/>
              <a:t> </a:t>
            </a:r>
            <a:r>
              <a:rPr lang="en-US" sz="3200" b="1" dirty="0">
                <a:solidFill>
                  <a:srgbClr val="FF0000"/>
                </a:solidFill>
              </a:rPr>
              <a:t>THI</a:t>
            </a:r>
          </a:p>
          <a:p>
            <a:r>
              <a:rPr lang="en-US" sz="3200" b="1" dirty="0" err="1"/>
              <a:t>Toàn</a:t>
            </a:r>
            <a:r>
              <a:rPr lang="en-US" sz="3200" b="1" dirty="0"/>
              <a:t> </a:t>
            </a:r>
            <a:r>
              <a:rPr lang="en-US" sz="3200" b="1" dirty="0" err="1"/>
              <a:t>thân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Chảy</a:t>
            </a:r>
            <a:r>
              <a:rPr lang="en-US" sz="3200" b="1" dirty="0"/>
              <a:t> </a:t>
            </a:r>
            <a:r>
              <a:rPr lang="en-US" sz="3200" b="1" dirty="0" err="1"/>
              <a:t>máu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Liệt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/>
              <a:t>Tim </a:t>
            </a:r>
            <a:r>
              <a:rPr lang="en-US" sz="3200" b="1" dirty="0" err="1"/>
              <a:t>mạch</a:t>
            </a:r>
            <a:r>
              <a:rPr lang="en-US" sz="3200" b="1" dirty="0"/>
              <a:t>: </a:t>
            </a:r>
            <a:r>
              <a:rPr lang="en-US" sz="3200" b="1" dirty="0" err="1"/>
              <a:t>sốc</a:t>
            </a:r>
            <a:r>
              <a:rPr lang="en-US" sz="3200" b="1" dirty="0"/>
              <a:t>, RLN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Suy</a:t>
            </a:r>
            <a:r>
              <a:rPr lang="en-US" sz="3200" b="1" dirty="0"/>
              <a:t> </a:t>
            </a:r>
            <a:r>
              <a:rPr lang="en-US" sz="3200" b="1" dirty="0" err="1"/>
              <a:t>thận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Tiểu</a:t>
            </a:r>
            <a:r>
              <a:rPr lang="en-US" sz="3200" b="1" dirty="0"/>
              <a:t> </a:t>
            </a:r>
            <a:r>
              <a:rPr lang="en-US" sz="3200" b="1" dirty="0" err="1"/>
              <a:t>Hgb</a:t>
            </a:r>
            <a:r>
              <a:rPr lang="en-US" sz="3200" b="1" dirty="0"/>
              <a:t>, myoglobin</a:t>
            </a:r>
          </a:p>
          <a:p>
            <a:r>
              <a:rPr lang="en-US" sz="3200" b="1" dirty="0" err="1"/>
              <a:t>Tại</a:t>
            </a:r>
            <a:r>
              <a:rPr lang="en-US" sz="3200" b="1" dirty="0"/>
              <a:t> </a:t>
            </a:r>
            <a:r>
              <a:rPr lang="en-US" sz="3200" b="1" dirty="0" err="1"/>
              <a:t>chỗ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Triệu</a:t>
            </a:r>
            <a:r>
              <a:rPr lang="en-US" sz="3200" b="1" dirty="0"/>
              <a:t> </a:t>
            </a:r>
            <a:r>
              <a:rPr lang="en-US" sz="3200" b="1" dirty="0" err="1"/>
              <a:t>chứng</a:t>
            </a:r>
            <a:r>
              <a:rPr lang="en-US" sz="3200" b="1" dirty="0"/>
              <a:t> </a:t>
            </a:r>
            <a:r>
              <a:rPr lang="en-US" sz="3200" b="1" dirty="0" err="1"/>
              <a:t>tại</a:t>
            </a:r>
            <a:r>
              <a:rPr lang="en-US" sz="3200" b="1" dirty="0"/>
              <a:t> </a:t>
            </a:r>
            <a:r>
              <a:rPr lang="en-US" sz="3200" b="1" dirty="0" err="1"/>
              <a:t>chỗ</a:t>
            </a:r>
            <a:r>
              <a:rPr lang="en-US" sz="3200" b="1" dirty="0"/>
              <a:t> </a:t>
            </a:r>
            <a:r>
              <a:rPr lang="en-US" sz="3200" b="1" dirty="0" err="1"/>
              <a:t>lan</a:t>
            </a:r>
            <a:r>
              <a:rPr lang="en-US" sz="3200" b="1" dirty="0"/>
              <a:t> </a:t>
            </a:r>
            <a:r>
              <a:rPr lang="en-US" sz="3200" b="1" dirty="0" err="1"/>
              <a:t>nhanh</a:t>
            </a:r>
            <a:r>
              <a:rPr lang="en-US" sz="3200" b="1" dirty="0"/>
              <a:t> (</a:t>
            </a:r>
            <a:r>
              <a:rPr lang="en-US" sz="3200" b="1" dirty="0" err="1"/>
              <a:t>vài</a:t>
            </a:r>
            <a:r>
              <a:rPr lang="en-US" sz="3200" b="1" dirty="0"/>
              <a:t> </a:t>
            </a:r>
            <a:r>
              <a:rPr lang="en-US" sz="3200" b="1" dirty="0" err="1"/>
              <a:t>giờ</a:t>
            </a:r>
            <a:r>
              <a:rPr lang="en-US" sz="3200" b="1" dirty="0"/>
              <a:t>)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Phù</a:t>
            </a:r>
            <a:r>
              <a:rPr lang="en-US" sz="3200" b="1" dirty="0"/>
              <a:t> </a:t>
            </a:r>
            <a:r>
              <a:rPr lang="en-US" sz="3200" b="1" dirty="0" err="1"/>
              <a:t>hơn</a:t>
            </a:r>
            <a:r>
              <a:rPr lang="en-US" sz="3200" b="1" dirty="0"/>
              <a:t> ½ chi </a:t>
            </a:r>
            <a:r>
              <a:rPr lang="en-US" sz="3200" b="1" dirty="0" err="1"/>
              <a:t>bị</a:t>
            </a:r>
            <a:r>
              <a:rPr lang="en-US" sz="3200" b="1" dirty="0"/>
              <a:t> </a:t>
            </a:r>
            <a:r>
              <a:rPr lang="en-US" sz="3200" b="1" dirty="0" err="1"/>
              <a:t>cắn</a:t>
            </a:r>
            <a:r>
              <a:rPr lang="en-US" sz="3200" b="1" dirty="0"/>
              <a:t> </a:t>
            </a:r>
            <a:r>
              <a:rPr lang="en-US" sz="3200" b="1" dirty="0" err="1"/>
              <a:t>trong</a:t>
            </a:r>
            <a:r>
              <a:rPr lang="en-US" sz="3200" b="1" dirty="0"/>
              <a:t> 48 </a:t>
            </a:r>
            <a:r>
              <a:rPr lang="en-US" sz="3200" b="1" dirty="0" err="1"/>
              <a:t>giờ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Sưng</a:t>
            </a:r>
            <a:r>
              <a:rPr lang="en-US" sz="3200" b="1" dirty="0"/>
              <a:t> </a:t>
            </a:r>
            <a:r>
              <a:rPr lang="en-US" sz="3200" b="1" dirty="0" err="1"/>
              <a:t>dọch</a:t>
            </a:r>
            <a:r>
              <a:rPr lang="en-US" sz="3200" b="1" dirty="0"/>
              <a:t> </a:t>
            </a:r>
            <a:r>
              <a:rPr lang="en-US" sz="3200" b="1" dirty="0" err="1"/>
              <a:t>hạch</a:t>
            </a:r>
            <a:r>
              <a:rPr lang="en-US" sz="3200" b="1" dirty="0"/>
              <a:t> </a:t>
            </a:r>
            <a:r>
              <a:rPr lang="en-US" sz="3200" b="1" dirty="0" err="1"/>
              <a:t>lympho</a:t>
            </a:r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-36658"/>
            <a:ext cx="8229600" cy="1143000"/>
          </a:xfrm>
        </p:spPr>
        <p:txBody>
          <a:bodyPr/>
          <a:lstStyle/>
          <a:p>
            <a:r>
              <a:rPr lang="en-US" dirty="0"/>
              <a:t>ĐIỀU TRỊ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76800" y="710112"/>
            <a:ext cx="41910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ĐIỀU TRỊ TẠI BỆNH VIỆN</a:t>
            </a:r>
          </a:p>
        </p:txBody>
      </p:sp>
    </p:spTree>
    <p:extLst>
      <p:ext uri="{BB962C8B-B14F-4D97-AF65-F5344CB8AC3E}">
        <p14:creationId xmlns:p14="http://schemas.microsoft.com/office/powerpoint/2010/main" val="10471826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481328"/>
            <a:ext cx="8077200" cy="5148072"/>
          </a:xfrm>
        </p:spPr>
        <p:txBody>
          <a:bodyPr>
            <a:normAutofit/>
          </a:bodyPr>
          <a:lstStyle/>
          <a:p>
            <a:pPr marL="109728" indent="0">
              <a:buNone/>
            </a:pPr>
            <a:r>
              <a:rPr lang="en-US" sz="3200" b="1" dirty="0"/>
              <a:t>HUYẾT THANH KHÁNG NỌC RẮN</a:t>
            </a:r>
          </a:p>
          <a:p>
            <a:r>
              <a:rPr lang="en-US" sz="3200" b="1" dirty="0" err="1"/>
              <a:t>Chống</a:t>
            </a:r>
            <a:r>
              <a:rPr lang="en-US" sz="3200" b="1" dirty="0"/>
              <a:t> </a:t>
            </a:r>
            <a:r>
              <a:rPr lang="en-US" sz="3200" b="1" dirty="0" err="1"/>
              <a:t>chỉ</a:t>
            </a:r>
            <a:r>
              <a:rPr lang="en-US" sz="3200" b="1" dirty="0"/>
              <a:t> </a:t>
            </a:r>
            <a:r>
              <a:rPr lang="en-US" sz="3200" b="1" dirty="0" err="1"/>
              <a:t>định</a:t>
            </a:r>
            <a:r>
              <a:rPr lang="en-US" sz="3200" b="1" dirty="0"/>
              <a:t> </a:t>
            </a:r>
            <a:r>
              <a:rPr lang="en-US" sz="3200" b="1" dirty="0" err="1"/>
              <a:t>tương</a:t>
            </a:r>
            <a:r>
              <a:rPr lang="en-US" sz="3200" b="1" dirty="0"/>
              <a:t> </a:t>
            </a:r>
            <a:r>
              <a:rPr lang="en-US" sz="3200" b="1" dirty="0" err="1"/>
              <a:t>đối</a:t>
            </a:r>
            <a:r>
              <a:rPr lang="en-US" sz="3200" b="1" dirty="0"/>
              <a:t>: </a:t>
            </a:r>
            <a:r>
              <a:rPr lang="en-US" sz="3200" b="1" dirty="0" err="1"/>
              <a:t>dị</a:t>
            </a:r>
            <a:r>
              <a:rPr lang="en-US" sz="3200" b="1" dirty="0"/>
              <a:t> </a:t>
            </a:r>
            <a:r>
              <a:rPr lang="en-US" sz="3200" b="1" dirty="0" err="1"/>
              <a:t>ứng</a:t>
            </a:r>
            <a:r>
              <a:rPr lang="en-US" sz="3200" b="1" dirty="0"/>
              <a:t> </a:t>
            </a:r>
            <a:r>
              <a:rPr lang="en-US" sz="3200" b="1" dirty="0" err="1"/>
              <a:t>với</a:t>
            </a:r>
            <a:r>
              <a:rPr lang="en-US" sz="3200" b="1" dirty="0"/>
              <a:t> </a:t>
            </a:r>
            <a:r>
              <a:rPr lang="en-US" sz="3200" b="1" dirty="0" err="1"/>
              <a:t>huyết</a:t>
            </a:r>
            <a:r>
              <a:rPr lang="en-US" sz="3200" b="1" dirty="0"/>
              <a:t> </a:t>
            </a:r>
            <a:r>
              <a:rPr lang="en-US" sz="3200" b="1" dirty="0" err="1"/>
              <a:t>thanh</a:t>
            </a:r>
            <a:r>
              <a:rPr lang="en-US" sz="3200" b="1" dirty="0"/>
              <a:t> </a:t>
            </a:r>
            <a:r>
              <a:rPr lang="en-US" sz="3200" b="1" dirty="0" err="1"/>
              <a:t>ngựa</a:t>
            </a:r>
            <a:endParaRPr lang="en-US" sz="3200" b="1" dirty="0"/>
          </a:p>
          <a:p>
            <a:r>
              <a:rPr lang="en-US" sz="3200" b="1" dirty="0" err="1"/>
              <a:t>Hiện</a:t>
            </a:r>
            <a:r>
              <a:rPr lang="en-US" sz="3200" b="1" dirty="0"/>
              <a:t> </a:t>
            </a:r>
            <a:r>
              <a:rPr lang="en-US" sz="3200" b="1" dirty="0" err="1"/>
              <a:t>có</a:t>
            </a:r>
            <a:r>
              <a:rPr lang="en-US" sz="3200" b="1" dirty="0"/>
              <a:t>: </a:t>
            </a:r>
            <a:r>
              <a:rPr lang="en-US" sz="3200" b="1" dirty="0" err="1"/>
              <a:t>hổ</a:t>
            </a:r>
            <a:r>
              <a:rPr lang="en-US" sz="3200" b="1" dirty="0"/>
              <a:t> </a:t>
            </a:r>
            <a:r>
              <a:rPr lang="en-US" sz="3200" b="1" dirty="0" err="1"/>
              <a:t>đất</a:t>
            </a:r>
            <a:r>
              <a:rPr lang="en-US" sz="3200" b="1" dirty="0"/>
              <a:t>, </a:t>
            </a:r>
            <a:r>
              <a:rPr lang="en-US" sz="3200" b="1" dirty="0" err="1"/>
              <a:t>lục</a:t>
            </a:r>
            <a:r>
              <a:rPr lang="en-US" sz="3200" b="1" dirty="0"/>
              <a:t> </a:t>
            </a:r>
            <a:r>
              <a:rPr lang="en-US" sz="3200" b="1" dirty="0" err="1"/>
              <a:t>tre</a:t>
            </a:r>
            <a:r>
              <a:rPr lang="en-US" sz="3200" b="1" dirty="0"/>
              <a:t>, </a:t>
            </a:r>
            <a:r>
              <a:rPr lang="en-US" sz="3200" b="1" dirty="0" err="1"/>
              <a:t>chàm</a:t>
            </a:r>
            <a:r>
              <a:rPr lang="en-US" sz="3200" b="1" dirty="0"/>
              <a:t> </a:t>
            </a:r>
            <a:r>
              <a:rPr lang="en-US" sz="3200" b="1" dirty="0" err="1"/>
              <a:t>quạp</a:t>
            </a:r>
            <a:endParaRPr lang="en-US" sz="3200" b="1" dirty="0"/>
          </a:p>
          <a:p>
            <a:r>
              <a:rPr lang="en-US" sz="3200" b="1" dirty="0" err="1"/>
              <a:t>Tác</a:t>
            </a:r>
            <a:r>
              <a:rPr lang="en-US" sz="3200" b="1" dirty="0"/>
              <a:t> </a:t>
            </a:r>
            <a:r>
              <a:rPr lang="en-US" sz="3200" b="1" dirty="0" err="1"/>
              <a:t>dụng</a:t>
            </a:r>
            <a:r>
              <a:rPr lang="en-US" sz="3200" b="1" dirty="0"/>
              <a:t> </a:t>
            </a:r>
            <a:r>
              <a:rPr lang="en-US" sz="3200" b="1" dirty="0" err="1"/>
              <a:t>phụ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Sốc</a:t>
            </a:r>
            <a:r>
              <a:rPr lang="en-US" sz="3200" b="1" dirty="0"/>
              <a:t> </a:t>
            </a:r>
            <a:r>
              <a:rPr lang="en-US" sz="3200" b="1" dirty="0" err="1"/>
              <a:t>phản</a:t>
            </a:r>
            <a:r>
              <a:rPr lang="en-US" sz="3200" b="1" dirty="0"/>
              <a:t> </a:t>
            </a:r>
            <a:r>
              <a:rPr lang="en-US" sz="3200" b="1" dirty="0" err="1"/>
              <a:t>vệ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Dị</a:t>
            </a:r>
            <a:r>
              <a:rPr lang="en-US" sz="3200" b="1" dirty="0"/>
              <a:t> </a:t>
            </a:r>
            <a:r>
              <a:rPr lang="en-US" sz="3200" b="1" dirty="0" err="1"/>
              <a:t>ứng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Sốt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Bệnh</a:t>
            </a:r>
            <a:r>
              <a:rPr lang="en-US" sz="3200" b="1" dirty="0"/>
              <a:t> </a:t>
            </a:r>
            <a:r>
              <a:rPr lang="en-US" sz="3200" b="1" dirty="0" err="1"/>
              <a:t>huyết</a:t>
            </a:r>
            <a:r>
              <a:rPr lang="en-US" sz="3200" b="1" dirty="0"/>
              <a:t> </a:t>
            </a:r>
            <a:r>
              <a:rPr lang="en-US" sz="3200" b="1" dirty="0" err="1"/>
              <a:t>thanh</a:t>
            </a:r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254"/>
            <a:ext cx="8229600" cy="1143000"/>
          </a:xfrm>
        </p:spPr>
        <p:txBody>
          <a:bodyPr/>
          <a:lstStyle/>
          <a:p>
            <a:r>
              <a:rPr lang="en-US" dirty="0"/>
              <a:t>ĐIỀU TRỊ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76800" y="739296"/>
            <a:ext cx="41910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ĐIỀU TRỊ TẠI BỆNH VIỆN</a:t>
            </a:r>
          </a:p>
        </p:txBody>
      </p:sp>
    </p:spTree>
    <p:extLst>
      <p:ext uri="{BB962C8B-B14F-4D97-AF65-F5344CB8AC3E}">
        <p14:creationId xmlns:p14="http://schemas.microsoft.com/office/powerpoint/2010/main" val="630110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481328"/>
            <a:ext cx="8077200" cy="5148072"/>
          </a:xfrm>
        </p:spPr>
        <p:txBody>
          <a:bodyPr>
            <a:normAutofit lnSpcReduction="10000"/>
          </a:bodyPr>
          <a:lstStyle/>
          <a:p>
            <a:pPr marL="109728" indent="0">
              <a:buNone/>
            </a:pPr>
            <a:r>
              <a:rPr lang="en-US" sz="3200" b="1" dirty="0"/>
              <a:t>HUYẾT THANH KHÁNG NỌC RẮN</a:t>
            </a:r>
          </a:p>
          <a:p>
            <a:r>
              <a:rPr lang="en-US" sz="3200" b="1" dirty="0" err="1"/>
              <a:t>Đáp</a:t>
            </a:r>
            <a:r>
              <a:rPr lang="en-US" sz="3200" b="1" dirty="0"/>
              <a:t> </a:t>
            </a:r>
            <a:r>
              <a:rPr lang="en-US" sz="3200" b="1" dirty="0" err="1"/>
              <a:t>ứng</a:t>
            </a:r>
            <a:r>
              <a:rPr lang="en-US" sz="3200" b="1" dirty="0"/>
              <a:t> </a:t>
            </a:r>
            <a:r>
              <a:rPr lang="en-US" sz="3200" b="1" dirty="0" err="1"/>
              <a:t>huyết</a:t>
            </a:r>
            <a:r>
              <a:rPr lang="en-US" sz="3200" b="1" dirty="0"/>
              <a:t> </a:t>
            </a:r>
            <a:r>
              <a:rPr lang="en-US" sz="3200" b="1" dirty="0" err="1"/>
              <a:t>thanh</a:t>
            </a:r>
            <a:endParaRPr lang="en-US" sz="3200" b="1" dirty="0"/>
          </a:p>
          <a:p>
            <a:pPr marL="624078" indent="-514350">
              <a:buFont typeface="+mj-lt"/>
              <a:buAutoNum type="arabicPeriod"/>
            </a:pPr>
            <a:r>
              <a:rPr lang="en-US" sz="3200" b="1" dirty="0" err="1"/>
              <a:t>Ngưng</a:t>
            </a:r>
            <a:r>
              <a:rPr lang="en-US" sz="3200" b="1" dirty="0"/>
              <a:t> </a:t>
            </a:r>
            <a:r>
              <a:rPr lang="en-US" sz="3200" b="1" dirty="0" err="1"/>
              <a:t>chảy</a:t>
            </a:r>
            <a:r>
              <a:rPr lang="en-US" sz="3200" b="1" dirty="0"/>
              <a:t> </a:t>
            </a:r>
            <a:r>
              <a:rPr lang="en-US" sz="3200" b="1" dirty="0" err="1"/>
              <a:t>máu</a:t>
            </a:r>
            <a:r>
              <a:rPr lang="en-US" sz="3200" b="1" dirty="0"/>
              <a:t> </a:t>
            </a:r>
            <a:r>
              <a:rPr lang="en-US" sz="3200" b="1" dirty="0" err="1"/>
              <a:t>trong</a:t>
            </a:r>
            <a:r>
              <a:rPr lang="en-US" sz="3200" b="1" dirty="0"/>
              <a:t> </a:t>
            </a:r>
            <a:r>
              <a:rPr lang="en-US" sz="3200" b="1" dirty="0" err="1"/>
              <a:t>vòng</a:t>
            </a:r>
            <a:r>
              <a:rPr lang="en-US" sz="3200" b="1" dirty="0"/>
              <a:t> 30 </a:t>
            </a:r>
            <a:r>
              <a:rPr lang="en-US" sz="3200" b="1" dirty="0" err="1"/>
              <a:t>phút</a:t>
            </a:r>
            <a:endParaRPr lang="en-US" sz="3200" b="1" dirty="0"/>
          </a:p>
          <a:p>
            <a:pPr marL="624078" indent="-514350">
              <a:buFont typeface="+mj-lt"/>
              <a:buAutoNum type="arabicPeriod"/>
            </a:pPr>
            <a:r>
              <a:rPr lang="en-US" sz="3200" b="1" dirty="0"/>
              <a:t>ĐMTB </a:t>
            </a:r>
            <a:r>
              <a:rPr lang="en-US" sz="3200" b="1" dirty="0" err="1"/>
              <a:t>bình</a:t>
            </a:r>
            <a:r>
              <a:rPr lang="en-US" sz="3200" b="1" dirty="0"/>
              <a:t> </a:t>
            </a:r>
            <a:r>
              <a:rPr lang="en-US" sz="3200" b="1" dirty="0" err="1"/>
              <a:t>thường</a:t>
            </a:r>
            <a:r>
              <a:rPr lang="en-US" sz="3200" b="1" dirty="0"/>
              <a:t> </a:t>
            </a:r>
            <a:r>
              <a:rPr lang="en-US" sz="3200" b="1" dirty="0" err="1"/>
              <a:t>trong</a:t>
            </a:r>
            <a:r>
              <a:rPr lang="en-US" sz="3200" b="1" dirty="0"/>
              <a:t> 3-9 </a:t>
            </a:r>
            <a:r>
              <a:rPr lang="en-US" sz="3200" b="1" dirty="0" err="1"/>
              <a:t>giờ</a:t>
            </a:r>
            <a:endParaRPr lang="en-US" sz="3200" b="1" dirty="0"/>
          </a:p>
          <a:p>
            <a:pPr marL="624078" indent="-514350">
              <a:buFont typeface="+mj-lt"/>
              <a:buAutoNum type="arabicPeriod"/>
            </a:pPr>
            <a:r>
              <a:rPr lang="en-US" sz="3200" b="1" dirty="0" err="1"/>
              <a:t>Cải</a:t>
            </a:r>
            <a:r>
              <a:rPr lang="en-US" sz="3200" b="1" dirty="0"/>
              <a:t> </a:t>
            </a:r>
            <a:r>
              <a:rPr lang="en-US" sz="3200" b="1" dirty="0" err="1"/>
              <a:t>thiện</a:t>
            </a:r>
            <a:r>
              <a:rPr lang="en-US" sz="3200" b="1" dirty="0"/>
              <a:t> </a:t>
            </a:r>
            <a:r>
              <a:rPr lang="en-US" sz="3200" b="1" dirty="0" err="1"/>
              <a:t>liệt</a:t>
            </a:r>
            <a:r>
              <a:rPr lang="en-US" sz="3200" b="1" dirty="0"/>
              <a:t> </a:t>
            </a:r>
            <a:r>
              <a:rPr lang="en-US" sz="3200" b="1" dirty="0" err="1"/>
              <a:t>trong</a:t>
            </a:r>
            <a:r>
              <a:rPr lang="en-US" sz="3200" b="1" dirty="0"/>
              <a:t> 30 </a:t>
            </a:r>
            <a:r>
              <a:rPr lang="en-US" sz="3200" b="1" dirty="0" err="1"/>
              <a:t>phút</a:t>
            </a:r>
            <a:endParaRPr lang="en-US" sz="3200" b="1" dirty="0"/>
          </a:p>
          <a:p>
            <a:pPr marL="624078" indent="-514350">
              <a:buFont typeface="+mj-lt"/>
              <a:buAutoNum type="arabicPeriod"/>
            </a:pPr>
            <a:r>
              <a:rPr lang="en-US" sz="3200" b="1" dirty="0" err="1"/>
              <a:t>Tổng</a:t>
            </a:r>
            <a:r>
              <a:rPr lang="en-US" sz="3200" b="1" dirty="0"/>
              <a:t> </a:t>
            </a:r>
            <a:r>
              <a:rPr lang="en-US" sz="3200" b="1" dirty="0" err="1"/>
              <a:t>trạng</a:t>
            </a:r>
            <a:endParaRPr lang="en-US" sz="3200" b="1" dirty="0"/>
          </a:p>
          <a:p>
            <a:r>
              <a:rPr lang="en-US" sz="3200" b="1" dirty="0" err="1"/>
              <a:t>Khỏe</a:t>
            </a:r>
            <a:endParaRPr lang="en-US" sz="3200" b="1" dirty="0"/>
          </a:p>
          <a:p>
            <a:r>
              <a:rPr lang="en-US" sz="3200" b="1" dirty="0"/>
              <a:t>HA, </a:t>
            </a:r>
            <a:r>
              <a:rPr lang="en-US" sz="3200" b="1" dirty="0" err="1"/>
              <a:t>thần</a:t>
            </a:r>
            <a:r>
              <a:rPr lang="en-US" sz="3200" b="1" dirty="0"/>
              <a:t> </a:t>
            </a:r>
            <a:r>
              <a:rPr lang="en-US" sz="3200" b="1" dirty="0" err="1"/>
              <a:t>kinh</a:t>
            </a:r>
            <a:r>
              <a:rPr lang="en-US" sz="3200" b="1" dirty="0"/>
              <a:t> </a:t>
            </a:r>
            <a:r>
              <a:rPr lang="en-US" sz="3200" b="1" dirty="0" err="1"/>
              <a:t>bắt</a:t>
            </a:r>
            <a:r>
              <a:rPr lang="en-US" sz="3200" b="1" dirty="0"/>
              <a:t> </a:t>
            </a:r>
            <a:r>
              <a:rPr lang="en-US" sz="3200" b="1" dirty="0" err="1"/>
              <a:t>đầu</a:t>
            </a:r>
            <a:r>
              <a:rPr lang="en-US" sz="3200" b="1" dirty="0"/>
              <a:t> </a:t>
            </a:r>
            <a:r>
              <a:rPr lang="en-US" sz="3200" b="1" dirty="0" err="1"/>
              <a:t>cải</a:t>
            </a:r>
            <a:r>
              <a:rPr lang="en-US" sz="3200" b="1" dirty="0"/>
              <a:t> </a:t>
            </a:r>
            <a:r>
              <a:rPr lang="en-US" sz="3200" b="1" dirty="0" err="1"/>
              <a:t>thiện</a:t>
            </a:r>
            <a:r>
              <a:rPr lang="en-US" sz="3200" b="1" dirty="0"/>
              <a:t> </a:t>
            </a:r>
            <a:r>
              <a:rPr lang="en-US" sz="3200" b="1" dirty="0" err="1"/>
              <a:t>sau</a:t>
            </a:r>
            <a:r>
              <a:rPr lang="en-US" sz="3200" b="1" dirty="0"/>
              <a:t> 20-60 </a:t>
            </a:r>
            <a:r>
              <a:rPr lang="en-US" sz="3200" b="1" dirty="0" err="1"/>
              <a:t>phút</a:t>
            </a:r>
            <a:endParaRPr lang="en-US" sz="3200" b="1" dirty="0"/>
          </a:p>
          <a:p>
            <a:r>
              <a:rPr lang="en-US" sz="3200" b="1" dirty="0"/>
              <a:t>Ly </a:t>
            </a:r>
            <a:r>
              <a:rPr lang="en-US" sz="3200" b="1" dirty="0" err="1"/>
              <a:t>giải</a:t>
            </a:r>
            <a:r>
              <a:rPr lang="en-US" sz="3200" b="1" dirty="0"/>
              <a:t> </a:t>
            </a:r>
            <a:r>
              <a:rPr lang="en-US" sz="3200" b="1" dirty="0" err="1"/>
              <a:t>cơ</a:t>
            </a:r>
            <a:r>
              <a:rPr lang="en-US" sz="3200" b="1" dirty="0"/>
              <a:t> </a:t>
            </a:r>
            <a:r>
              <a:rPr lang="en-US" sz="3200" b="1" dirty="0" err="1"/>
              <a:t>ngưng</a:t>
            </a:r>
            <a:r>
              <a:rPr lang="en-US" sz="3200" b="1" dirty="0"/>
              <a:t> </a:t>
            </a:r>
            <a:r>
              <a:rPr lang="en-US" sz="3200" b="1" dirty="0" err="1"/>
              <a:t>trong</a:t>
            </a:r>
            <a:r>
              <a:rPr lang="en-US" sz="3200" b="1" dirty="0"/>
              <a:t> </a:t>
            </a:r>
            <a:r>
              <a:rPr lang="en-US" sz="3200" b="1" dirty="0" err="1"/>
              <a:t>vài</a:t>
            </a:r>
            <a:r>
              <a:rPr lang="en-US" sz="3200" b="1" dirty="0"/>
              <a:t> </a:t>
            </a:r>
            <a:r>
              <a:rPr lang="en-US" sz="3200" b="1" dirty="0" err="1"/>
              <a:t>giờ</a:t>
            </a:r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60622"/>
            <a:ext cx="8229600" cy="1143000"/>
          </a:xfrm>
        </p:spPr>
        <p:txBody>
          <a:bodyPr/>
          <a:lstStyle/>
          <a:p>
            <a:r>
              <a:rPr lang="en-US" dirty="0"/>
              <a:t>ĐIỀU TRỊ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76800" y="778208"/>
            <a:ext cx="41910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ĐIỀU TRỊ TẠI BỆNH VIỆN</a:t>
            </a:r>
          </a:p>
        </p:txBody>
      </p:sp>
    </p:spTree>
    <p:extLst>
      <p:ext uri="{BB962C8B-B14F-4D97-AF65-F5344CB8AC3E}">
        <p14:creationId xmlns:p14="http://schemas.microsoft.com/office/powerpoint/2010/main" val="272638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Rắn</a:t>
            </a:r>
            <a:r>
              <a:rPr lang="en-US" b="1" dirty="0"/>
              <a:t> </a:t>
            </a:r>
            <a:r>
              <a:rPr lang="en-US" b="1" dirty="0" err="1"/>
              <a:t>độc</a:t>
            </a:r>
            <a:endParaRPr lang="en-US" b="1" dirty="0"/>
          </a:p>
          <a:p>
            <a:pPr>
              <a:buFont typeface="Arial" pitchFamily="34" charset="0"/>
              <a:buChar char="•"/>
            </a:pPr>
            <a:r>
              <a:rPr lang="en-US" b="1" dirty="0" err="1"/>
              <a:t>Rắn</a:t>
            </a:r>
            <a:r>
              <a:rPr lang="en-US" b="1" dirty="0"/>
              <a:t> </a:t>
            </a:r>
            <a:r>
              <a:rPr lang="en-US" b="1" dirty="0" err="1"/>
              <a:t>lục</a:t>
            </a:r>
            <a:r>
              <a:rPr lang="en-US" b="1" dirty="0"/>
              <a:t> (</a:t>
            </a:r>
            <a:r>
              <a:rPr lang="en-US" b="1" dirty="0" err="1"/>
              <a:t>Viperidae</a:t>
            </a:r>
            <a:r>
              <a:rPr lang="en-US" b="1" dirty="0"/>
              <a:t>)</a:t>
            </a:r>
          </a:p>
          <a:p>
            <a:pPr>
              <a:buFont typeface="Arial" pitchFamily="34" charset="0"/>
              <a:buChar char="•"/>
            </a:pPr>
            <a:r>
              <a:rPr lang="en-US" b="1" dirty="0" err="1"/>
              <a:t>Rắn</a:t>
            </a:r>
            <a:r>
              <a:rPr lang="en-US" b="1" dirty="0"/>
              <a:t> </a:t>
            </a:r>
            <a:r>
              <a:rPr lang="en-US" b="1" dirty="0" err="1"/>
              <a:t>hổ</a:t>
            </a:r>
            <a:r>
              <a:rPr lang="en-US" b="1" dirty="0"/>
              <a:t> (</a:t>
            </a:r>
            <a:r>
              <a:rPr lang="en-US" b="1" dirty="0" err="1"/>
              <a:t>Elapidae</a:t>
            </a:r>
            <a:r>
              <a:rPr lang="en-US" b="1" dirty="0"/>
              <a:t>)</a:t>
            </a:r>
          </a:p>
          <a:p>
            <a:pPr>
              <a:buFont typeface="Arial" pitchFamily="34" charset="0"/>
              <a:buChar char="•"/>
            </a:pPr>
            <a:r>
              <a:rPr lang="en-US" b="1" dirty="0" err="1"/>
              <a:t>Rắn</a:t>
            </a:r>
            <a:r>
              <a:rPr lang="en-US" b="1" dirty="0"/>
              <a:t> </a:t>
            </a:r>
            <a:r>
              <a:rPr lang="en-US" b="1" dirty="0" err="1"/>
              <a:t>biển</a:t>
            </a:r>
            <a:r>
              <a:rPr lang="en-US" b="1" dirty="0"/>
              <a:t> (</a:t>
            </a:r>
            <a:r>
              <a:rPr lang="en-US" b="1" dirty="0" err="1"/>
              <a:t>Hydrophidae</a:t>
            </a:r>
            <a:r>
              <a:rPr lang="en-US" b="1" dirty="0"/>
              <a:t>)</a:t>
            </a:r>
          </a:p>
          <a:p>
            <a:r>
              <a:rPr lang="en-US" b="1" dirty="0" err="1"/>
              <a:t>Rắn</a:t>
            </a:r>
            <a:r>
              <a:rPr lang="en-US" b="1" dirty="0"/>
              <a:t> </a:t>
            </a:r>
            <a:r>
              <a:rPr lang="en-US" b="1" dirty="0" err="1"/>
              <a:t>lành</a:t>
            </a:r>
            <a:endParaRPr lang="en-US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PHÂN LOẠI</a:t>
            </a:r>
          </a:p>
        </p:txBody>
      </p:sp>
    </p:spTree>
    <p:extLst>
      <p:ext uri="{BB962C8B-B14F-4D97-AF65-F5344CB8AC3E}">
        <p14:creationId xmlns:p14="http://schemas.microsoft.com/office/powerpoint/2010/main" val="4500836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481328"/>
            <a:ext cx="8077200" cy="5148072"/>
          </a:xfrm>
        </p:spPr>
        <p:txBody>
          <a:bodyPr>
            <a:normAutofit/>
          </a:bodyPr>
          <a:lstStyle/>
          <a:p>
            <a:pPr marL="109728" indent="0">
              <a:buNone/>
            </a:pPr>
            <a:r>
              <a:rPr lang="en-US" sz="3200" b="1" dirty="0"/>
              <a:t>HUYẾT THANH KHÁNG NỌC RẮN</a:t>
            </a:r>
          </a:p>
          <a:p>
            <a:r>
              <a:rPr lang="en-US" sz="3200" b="1" dirty="0" err="1"/>
              <a:t>Cách</a:t>
            </a:r>
            <a:r>
              <a:rPr lang="en-US" sz="3200" b="1" dirty="0"/>
              <a:t> </a:t>
            </a:r>
            <a:r>
              <a:rPr lang="en-US" sz="3200" b="1" dirty="0" err="1"/>
              <a:t>sử</a:t>
            </a:r>
            <a:r>
              <a:rPr lang="en-US" sz="3200" b="1" dirty="0"/>
              <a:t> </a:t>
            </a:r>
            <a:r>
              <a:rPr lang="en-US" sz="3200" b="1" dirty="0" err="1"/>
              <a:t>dụng</a:t>
            </a:r>
            <a:endParaRPr lang="en-US" sz="3200" b="1" dirty="0"/>
          </a:p>
          <a:p>
            <a:pPr marL="624078" indent="-514350">
              <a:buFont typeface="+mj-lt"/>
              <a:buAutoNum type="arabicPeriod"/>
            </a:pPr>
            <a:r>
              <a:rPr lang="en-US" sz="3200" b="1" dirty="0"/>
              <a:t>Test dung </a:t>
            </a:r>
            <a:r>
              <a:rPr lang="en-US" sz="3200" b="1" dirty="0" err="1"/>
              <a:t>dịch</a:t>
            </a:r>
            <a:r>
              <a:rPr lang="en-US" sz="3200" b="1" dirty="0"/>
              <a:t> 1% TTD</a:t>
            </a:r>
          </a:p>
          <a:p>
            <a:pPr marL="624078" indent="-514350">
              <a:buFont typeface="+mj-lt"/>
              <a:buAutoNum type="arabicPeriod"/>
            </a:pPr>
            <a:r>
              <a:rPr lang="en-US" sz="3200" b="1" dirty="0"/>
              <a:t>Adrenalin 0.1% TDD 15 </a:t>
            </a:r>
            <a:r>
              <a:rPr lang="en-US" sz="3200" b="1" dirty="0" err="1"/>
              <a:t>phút</a:t>
            </a:r>
            <a:r>
              <a:rPr lang="en-US" sz="3200" b="1" dirty="0"/>
              <a:t> </a:t>
            </a:r>
            <a:r>
              <a:rPr lang="en-US" sz="3200" b="1" dirty="0" err="1"/>
              <a:t>trước</a:t>
            </a:r>
            <a:r>
              <a:rPr lang="en-US" sz="3200" b="1" dirty="0"/>
              <a:t> </a:t>
            </a:r>
            <a:r>
              <a:rPr lang="en-US" sz="3200" b="1" dirty="0" err="1"/>
              <a:t>tiêm</a:t>
            </a:r>
            <a:endParaRPr lang="en-US" sz="3200" b="1" dirty="0"/>
          </a:p>
          <a:p>
            <a:pPr marL="624078" indent="-514350">
              <a:buFont typeface="+mj-lt"/>
              <a:buAutoNum type="arabicPeriod"/>
            </a:pPr>
            <a:r>
              <a:rPr lang="en-US" sz="3200" b="1" dirty="0" err="1"/>
              <a:t>Truyền</a:t>
            </a:r>
            <a:r>
              <a:rPr lang="en-US" sz="3200" b="1" dirty="0"/>
              <a:t> 4-8 </a:t>
            </a:r>
            <a:r>
              <a:rPr lang="en-US" sz="3200" b="1" dirty="0" err="1"/>
              <a:t>lọ</a:t>
            </a:r>
            <a:r>
              <a:rPr lang="en-US" sz="3200" b="1" dirty="0"/>
              <a:t>/</a:t>
            </a:r>
            <a:r>
              <a:rPr lang="en-US" sz="3200" b="1" dirty="0" err="1"/>
              <a:t>lần</a:t>
            </a:r>
            <a:r>
              <a:rPr lang="en-US" sz="3200" b="1" dirty="0"/>
              <a:t>, </a:t>
            </a:r>
            <a:r>
              <a:rPr lang="en-US" sz="3200" b="1" dirty="0" err="1"/>
              <a:t>pha</a:t>
            </a:r>
            <a:r>
              <a:rPr lang="en-US" sz="3200" b="1" dirty="0"/>
              <a:t> NS </a:t>
            </a:r>
            <a:r>
              <a:rPr lang="en-US" sz="3200" b="1" dirty="0" err="1"/>
              <a:t>đủ</a:t>
            </a:r>
            <a:r>
              <a:rPr lang="en-US" sz="3200" b="1" dirty="0"/>
              <a:t> 50-10ml, TTM </a:t>
            </a:r>
            <a:r>
              <a:rPr lang="en-US" sz="3200" b="1" dirty="0" err="1"/>
              <a:t>trong</a:t>
            </a:r>
            <a:r>
              <a:rPr lang="en-US" sz="3200" b="1" dirty="0"/>
              <a:t> 1 </a:t>
            </a:r>
            <a:r>
              <a:rPr lang="en-US" sz="3200" b="1" dirty="0" err="1"/>
              <a:t>giờ</a:t>
            </a:r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ĐIỀU TRỊ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76800" y="846304"/>
            <a:ext cx="41910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ĐIỀU TRỊ TẠI BỆNH VIỆN</a:t>
            </a:r>
          </a:p>
        </p:txBody>
      </p:sp>
    </p:spTree>
    <p:extLst>
      <p:ext uri="{BB962C8B-B14F-4D97-AF65-F5344CB8AC3E}">
        <p14:creationId xmlns:p14="http://schemas.microsoft.com/office/powerpoint/2010/main" val="35130137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481328"/>
            <a:ext cx="8077200" cy="5148072"/>
          </a:xfrm>
        </p:spPr>
        <p:txBody>
          <a:bodyPr>
            <a:normAutofit/>
          </a:bodyPr>
          <a:lstStyle/>
          <a:p>
            <a:pPr marL="109728" indent="0">
              <a:buNone/>
            </a:pPr>
            <a:r>
              <a:rPr lang="en-US" sz="3200" b="1" dirty="0" err="1"/>
              <a:t>Chỉ</a:t>
            </a:r>
            <a:r>
              <a:rPr lang="en-US" sz="3200" b="1" dirty="0"/>
              <a:t> </a:t>
            </a:r>
            <a:r>
              <a:rPr lang="en-US" sz="3200" b="1" dirty="0" err="1"/>
              <a:t>định</a:t>
            </a:r>
            <a:r>
              <a:rPr lang="en-US" sz="3200" b="1" dirty="0"/>
              <a:t> </a:t>
            </a:r>
            <a:r>
              <a:rPr lang="en-US" sz="3200" b="1" dirty="0" err="1"/>
              <a:t>truyền</a:t>
            </a:r>
            <a:r>
              <a:rPr lang="en-US" sz="3200" b="1" dirty="0"/>
              <a:t> HTKNR </a:t>
            </a:r>
            <a:r>
              <a:rPr lang="en-US" sz="3200" b="1" dirty="0" err="1"/>
              <a:t>thêm</a:t>
            </a:r>
            <a:endParaRPr lang="en-US" sz="3200" b="1" dirty="0"/>
          </a:p>
          <a:p>
            <a:pPr marL="624078" indent="-514350">
              <a:buAutoNum type="arabicPeriod"/>
            </a:pPr>
            <a:r>
              <a:rPr lang="en-US" sz="3200" b="1" dirty="0" err="1"/>
              <a:t>Chảy</a:t>
            </a:r>
            <a:r>
              <a:rPr lang="en-US" sz="3200" b="1" dirty="0"/>
              <a:t> </a:t>
            </a:r>
            <a:r>
              <a:rPr lang="en-US" sz="3200" b="1" dirty="0" err="1"/>
              <a:t>máu</a:t>
            </a:r>
            <a:r>
              <a:rPr lang="en-US" sz="3200" b="1" dirty="0"/>
              <a:t>, </a:t>
            </a:r>
            <a:r>
              <a:rPr lang="en-US" sz="3200" b="1" dirty="0" err="1"/>
              <a:t>đông</a:t>
            </a:r>
            <a:r>
              <a:rPr lang="en-US" sz="3200" b="1" dirty="0"/>
              <a:t> </a:t>
            </a:r>
            <a:r>
              <a:rPr lang="en-US" sz="3200" b="1" dirty="0" err="1"/>
              <a:t>máu</a:t>
            </a:r>
            <a:r>
              <a:rPr lang="en-US" sz="3200" b="1" dirty="0"/>
              <a:t> </a:t>
            </a:r>
            <a:r>
              <a:rPr lang="en-US" sz="3200" b="1" dirty="0" err="1"/>
              <a:t>bất</a:t>
            </a:r>
            <a:r>
              <a:rPr lang="en-US" sz="3200" b="1" dirty="0"/>
              <a:t> </a:t>
            </a:r>
            <a:r>
              <a:rPr lang="en-US" sz="3200" b="1" dirty="0" err="1"/>
              <a:t>thường</a:t>
            </a:r>
            <a:r>
              <a:rPr lang="en-US" sz="3200" b="1" dirty="0"/>
              <a:t> </a:t>
            </a:r>
            <a:r>
              <a:rPr lang="en-US" sz="3200" b="1" dirty="0" err="1"/>
              <a:t>tiếp</a:t>
            </a:r>
            <a:r>
              <a:rPr lang="en-US" sz="3200" b="1" dirty="0"/>
              <a:t> </a:t>
            </a:r>
            <a:r>
              <a:rPr lang="en-US" sz="3200" b="1" dirty="0" err="1"/>
              <a:t>tục</a:t>
            </a:r>
            <a:r>
              <a:rPr lang="en-US" sz="3200" b="1" dirty="0"/>
              <a:t> </a:t>
            </a:r>
            <a:r>
              <a:rPr lang="en-US" sz="3200" b="1" dirty="0" err="1"/>
              <a:t>hoặc</a:t>
            </a:r>
            <a:r>
              <a:rPr lang="en-US" sz="3200" b="1" dirty="0"/>
              <a:t> </a:t>
            </a:r>
            <a:r>
              <a:rPr lang="en-US" sz="3200" b="1" dirty="0" err="1"/>
              <a:t>tái</a:t>
            </a:r>
            <a:r>
              <a:rPr lang="en-US" sz="3200" b="1" dirty="0"/>
              <a:t> </a:t>
            </a:r>
            <a:r>
              <a:rPr lang="en-US" sz="3200" b="1" dirty="0" err="1"/>
              <a:t>phát</a:t>
            </a:r>
            <a:r>
              <a:rPr lang="en-US" sz="3200" b="1" dirty="0"/>
              <a:t> </a:t>
            </a:r>
            <a:r>
              <a:rPr lang="en-US" sz="3200" b="1" dirty="0" err="1"/>
              <a:t>sau</a:t>
            </a:r>
            <a:r>
              <a:rPr lang="en-US" sz="3200" b="1" dirty="0"/>
              <a:t> 6 </a:t>
            </a:r>
            <a:r>
              <a:rPr lang="en-US" sz="3200" b="1" dirty="0" err="1"/>
              <a:t>giờ</a:t>
            </a:r>
            <a:endParaRPr lang="en-US" sz="3200" b="1" dirty="0"/>
          </a:p>
          <a:p>
            <a:pPr marL="624078" indent="-514350">
              <a:buAutoNum type="arabicPeriod"/>
            </a:pPr>
            <a:r>
              <a:rPr lang="en-US" sz="3200" b="1" dirty="0" err="1"/>
              <a:t>Triệu</a:t>
            </a:r>
            <a:r>
              <a:rPr lang="en-US" sz="3200" b="1" dirty="0"/>
              <a:t> </a:t>
            </a:r>
            <a:r>
              <a:rPr lang="en-US" sz="3200" b="1" dirty="0" err="1"/>
              <a:t>chứng</a:t>
            </a:r>
            <a:r>
              <a:rPr lang="en-US" sz="3200" b="1" dirty="0"/>
              <a:t> </a:t>
            </a:r>
            <a:r>
              <a:rPr lang="en-US" sz="3200" b="1" dirty="0" err="1"/>
              <a:t>thần</a:t>
            </a:r>
            <a:r>
              <a:rPr lang="en-US" sz="3200" b="1" dirty="0"/>
              <a:t> </a:t>
            </a:r>
            <a:r>
              <a:rPr lang="en-US" sz="3200" b="1" dirty="0" err="1"/>
              <a:t>kinh</a:t>
            </a:r>
            <a:r>
              <a:rPr lang="en-US" sz="3200" b="1" dirty="0"/>
              <a:t>/</a:t>
            </a:r>
            <a:r>
              <a:rPr lang="en-US" sz="3200" b="1" dirty="0" err="1"/>
              <a:t>tim</a:t>
            </a:r>
            <a:r>
              <a:rPr lang="en-US" sz="3200" b="1" dirty="0"/>
              <a:t> </a:t>
            </a:r>
            <a:r>
              <a:rPr lang="en-US" sz="3200" b="1" dirty="0" err="1"/>
              <a:t>mạch</a:t>
            </a:r>
            <a:r>
              <a:rPr lang="en-US" sz="3200" b="1" dirty="0"/>
              <a:t> </a:t>
            </a:r>
            <a:r>
              <a:rPr lang="en-US" sz="3200" b="1" dirty="0" err="1"/>
              <a:t>xấu</a:t>
            </a:r>
            <a:r>
              <a:rPr lang="en-US" sz="3200" b="1" dirty="0"/>
              <a:t> </a:t>
            </a:r>
            <a:r>
              <a:rPr lang="en-US" sz="3200" b="1" dirty="0" err="1"/>
              <a:t>đi</a:t>
            </a:r>
            <a:r>
              <a:rPr lang="en-US" sz="3200" b="1" dirty="0"/>
              <a:t> </a:t>
            </a:r>
            <a:r>
              <a:rPr lang="en-US" sz="3200" b="1" dirty="0" err="1"/>
              <a:t>sau</a:t>
            </a:r>
            <a:r>
              <a:rPr lang="en-US" sz="3200" b="1" dirty="0"/>
              <a:t> 1-2 </a:t>
            </a:r>
            <a:r>
              <a:rPr lang="en-US" sz="3200" b="1" dirty="0" err="1"/>
              <a:t>giờ</a:t>
            </a:r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ĐIỀU TRỊ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76800" y="846304"/>
            <a:ext cx="41910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ĐIỀU TRỊ TẠI BỆNH VIỆN</a:t>
            </a:r>
          </a:p>
        </p:txBody>
      </p:sp>
    </p:spTree>
    <p:extLst>
      <p:ext uri="{BB962C8B-B14F-4D97-AF65-F5344CB8AC3E}">
        <p14:creationId xmlns:p14="http://schemas.microsoft.com/office/powerpoint/2010/main" val="24933873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481328"/>
            <a:ext cx="8077200" cy="5148072"/>
          </a:xfrm>
        </p:spPr>
        <p:txBody>
          <a:bodyPr>
            <a:normAutofit fontScale="92500" lnSpcReduction="10000"/>
          </a:bodyPr>
          <a:lstStyle/>
          <a:p>
            <a:pPr marL="109728" indent="0">
              <a:buNone/>
            </a:pPr>
            <a:r>
              <a:rPr lang="en-US" sz="3200" b="1" dirty="0" err="1"/>
              <a:t>Điều</a:t>
            </a:r>
            <a:r>
              <a:rPr lang="en-US" sz="3200" b="1" dirty="0"/>
              <a:t> </a:t>
            </a:r>
            <a:r>
              <a:rPr lang="en-US" sz="3200" b="1" dirty="0" err="1"/>
              <a:t>trị</a:t>
            </a:r>
            <a:r>
              <a:rPr lang="en-US" sz="3200" b="1" dirty="0"/>
              <a:t> </a:t>
            </a:r>
            <a:r>
              <a:rPr lang="en-US" sz="3200" b="1" dirty="0" err="1"/>
              <a:t>triệu</a:t>
            </a:r>
            <a:r>
              <a:rPr lang="en-US" sz="3200" b="1" dirty="0"/>
              <a:t> </a:t>
            </a:r>
            <a:r>
              <a:rPr lang="en-US" sz="3200" b="1" dirty="0" err="1"/>
              <a:t>chứng</a:t>
            </a:r>
            <a:endParaRPr lang="en-US" sz="3200" b="1" dirty="0"/>
          </a:p>
          <a:p>
            <a:r>
              <a:rPr lang="en-US" sz="3200" b="1" dirty="0"/>
              <a:t>RLĐM: </a:t>
            </a:r>
            <a:r>
              <a:rPr lang="en-US" sz="3200" b="1" dirty="0" err="1"/>
              <a:t>chỉ</a:t>
            </a:r>
            <a:r>
              <a:rPr lang="en-US" sz="3200" b="1" dirty="0"/>
              <a:t> </a:t>
            </a:r>
            <a:r>
              <a:rPr lang="en-US" sz="3200" b="1" dirty="0" err="1"/>
              <a:t>khi</a:t>
            </a:r>
            <a:r>
              <a:rPr lang="en-US" sz="3200" b="1" dirty="0"/>
              <a:t> </a:t>
            </a:r>
            <a:r>
              <a:rPr lang="en-US" sz="3200" b="1" dirty="0" err="1"/>
              <a:t>không</a:t>
            </a:r>
            <a:r>
              <a:rPr lang="en-US" sz="3200" b="1" dirty="0"/>
              <a:t> </a:t>
            </a:r>
            <a:r>
              <a:rPr lang="en-US" sz="3200" b="1" dirty="0" err="1"/>
              <a:t>có</a:t>
            </a:r>
            <a:r>
              <a:rPr lang="en-US" sz="3200" b="1" dirty="0"/>
              <a:t> </a:t>
            </a:r>
            <a:r>
              <a:rPr lang="en-US" sz="3200" b="1" dirty="0" err="1"/>
              <a:t>huyết</a:t>
            </a:r>
            <a:r>
              <a:rPr lang="en-US" sz="3200" b="1" dirty="0"/>
              <a:t> </a:t>
            </a:r>
            <a:r>
              <a:rPr lang="en-US" sz="3200" b="1" dirty="0" err="1"/>
              <a:t>thanh</a:t>
            </a:r>
            <a:r>
              <a:rPr lang="en-US" sz="3200" b="1" dirty="0"/>
              <a:t>, </a:t>
            </a:r>
            <a:r>
              <a:rPr lang="en-US" sz="3200" b="1" dirty="0" err="1"/>
              <a:t>bù</a:t>
            </a:r>
            <a:r>
              <a:rPr lang="en-US" sz="3200" b="1" dirty="0"/>
              <a:t> </a:t>
            </a:r>
            <a:r>
              <a:rPr lang="en-US" sz="3200" b="1" dirty="0" err="1"/>
              <a:t>yếu</a:t>
            </a:r>
            <a:r>
              <a:rPr lang="en-US" sz="3200" b="1" dirty="0"/>
              <a:t> </a:t>
            </a:r>
            <a:r>
              <a:rPr lang="en-US" sz="3200" b="1" dirty="0" err="1"/>
              <a:t>tố</a:t>
            </a:r>
            <a:r>
              <a:rPr lang="en-US" sz="3200" b="1" dirty="0"/>
              <a:t> </a:t>
            </a:r>
            <a:r>
              <a:rPr lang="en-US" sz="3200" b="1" dirty="0" err="1"/>
              <a:t>đông</a:t>
            </a:r>
            <a:r>
              <a:rPr lang="en-US" sz="3200" b="1" dirty="0"/>
              <a:t> </a:t>
            </a:r>
            <a:r>
              <a:rPr lang="en-US" sz="3200" b="1" dirty="0" err="1"/>
              <a:t>máu</a:t>
            </a:r>
            <a:r>
              <a:rPr lang="en-US" sz="3200" b="1" dirty="0"/>
              <a:t> </a:t>
            </a:r>
            <a:r>
              <a:rPr lang="en-US" sz="3200" b="1" dirty="0" err="1"/>
              <a:t>thiếu</a:t>
            </a:r>
            <a:r>
              <a:rPr lang="en-US" sz="3200" b="1" dirty="0"/>
              <a:t> </a:t>
            </a:r>
            <a:r>
              <a:rPr lang="en-US" sz="3200" b="1" dirty="0" err="1"/>
              <a:t>bằng</a:t>
            </a:r>
            <a:r>
              <a:rPr lang="en-US" sz="3200" b="1" dirty="0"/>
              <a:t> </a:t>
            </a:r>
            <a:r>
              <a:rPr lang="en-US" sz="3200" b="1" dirty="0" err="1"/>
              <a:t>các</a:t>
            </a:r>
            <a:r>
              <a:rPr lang="en-US" sz="3200" b="1" dirty="0"/>
              <a:t> </a:t>
            </a:r>
            <a:r>
              <a:rPr lang="en-US" sz="3200" b="1" dirty="0" err="1"/>
              <a:t>chế</a:t>
            </a:r>
            <a:r>
              <a:rPr lang="en-US" sz="3200" b="1" dirty="0"/>
              <a:t> </a:t>
            </a:r>
            <a:r>
              <a:rPr lang="en-US" sz="3200" b="1" dirty="0" err="1"/>
              <a:t>phẩm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Máu</a:t>
            </a:r>
            <a:r>
              <a:rPr lang="en-US" sz="3200" b="1" dirty="0"/>
              <a:t> </a:t>
            </a:r>
            <a:r>
              <a:rPr lang="en-US" sz="3200" b="1" dirty="0" err="1"/>
              <a:t>tươi</a:t>
            </a:r>
            <a:r>
              <a:rPr lang="en-US" sz="3200" b="1" dirty="0"/>
              <a:t>: 10-20ml/kg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Huyết</a:t>
            </a:r>
            <a:r>
              <a:rPr lang="en-US" sz="3200" b="1" dirty="0"/>
              <a:t> </a:t>
            </a:r>
            <a:r>
              <a:rPr lang="en-US" sz="3200" b="1" dirty="0" err="1"/>
              <a:t>tương</a:t>
            </a:r>
            <a:r>
              <a:rPr lang="en-US" sz="3200" b="1" dirty="0"/>
              <a:t> </a:t>
            </a:r>
            <a:r>
              <a:rPr lang="en-US" sz="3200" b="1" dirty="0" err="1"/>
              <a:t>tươi</a:t>
            </a:r>
            <a:r>
              <a:rPr lang="en-US" sz="3200" b="1" dirty="0"/>
              <a:t> </a:t>
            </a:r>
            <a:r>
              <a:rPr lang="en-US" sz="3200" b="1" dirty="0" err="1"/>
              <a:t>đông</a:t>
            </a:r>
            <a:r>
              <a:rPr lang="en-US" sz="3200" b="1" dirty="0"/>
              <a:t> </a:t>
            </a:r>
            <a:r>
              <a:rPr lang="en-US" sz="3200" b="1" dirty="0" err="1"/>
              <a:t>lạnh</a:t>
            </a:r>
            <a:r>
              <a:rPr lang="en-US" sz="3200" b="1" dirty="0"/>
              <a:t>: 10-20ml/kg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 err="1"/>
              <a:t>Kết</a:t>
            </a:r>
            <a:r>
              <a:rPr lang="en-US" sz="3200" b="1" dirty="0"/>
              <a:t> </a:t>
            </a:r>
            <a:r>
              <a:rPr lang="en-US" sz="3200" b="1" dirty="0" err="1"/>
              <a:t>tủa</a:t>
            </a:r>
            <a:r>
              <a:rPr lang="en-US" sz="3200" b="1" dirty="0"/>
              <a:t> </a:t>
            </a:r>
            <a:r>
              <a:rPr lang="en-US" sz="3200" b="1" dirty="0" err="1"/>
              <a:t>lạnh</a:t>
            </a:r>
            <a:endParaRPr lang="en-US" sz="3200" b="1" dirty="0"/>
          </a:p>
          <a:p>
            <a:pPr>
              <a:buFont typeface="Arial" pitchFamily="34" charset="0"/>
              <a:buChar char="•"/>
            </a:pPr>
            <a:r>
              <a:rPr lang="en-US" sz="3200" b="1" dirty="0"/>
              <a:t>Vitamin K</a:t>
            </a:r>
          </a:p>
          <a:p>
            <a:r>
              <a:rPr lang="en-US" sz="3200" b="1" dirty="0"/>
              <a:t>SHH: </a:t>
            </a:r>
            <a:r>
              <a:rPr lang="en-US" sz="3200" b="1" dirty="0" err="1"/>
              <a:t>cung</a:t>
            </a:r>
            <a:r>
              <a:rPr lang="en-US" sz="3200" b="1" dirty="0"/>
              <a:t> </a:t>
            </a:r>
            <a:r>
              <a:rPr lang="en-US" sz="3200" b="1" dirty="0" err="1"/>
              <a:t>cấp</a:t>
            </a:r>
            <a:r>
              <a:rPr lang="en-US" sz="3200" b="1" dirty="0"/>
              <a:t> oxy, </a:t>
            </a:r>
            <a:r>
              <a:rPr lang="en-US" sz="3200" b="1" dirty="0" err="1"/>
              <a:t>thở</a:t>
            </a:r>
            <a:r>
              <a:rPr lang="en-US" sz="3200" b="1" dirty="0"/>
              <a:t> </a:t>
            </a:r>
            <a:r>
              <a:rPr lang="en-US" sz="3200" b="1" dirty="0" err="1"/>
              <a:t>máy</a:t>
            </a:r>
            <a:endParaRPr lang="en-US" sz="3200" b="1" dirty="0"/>
          </a:p>
          <a:p>
            <a:r>
              <a:rPr lang="en-US" sz="3200" b="1" dirty="0" err="1"/>
              <a:t>Sốc</a:t>
            </a:r>
            <a:r>
              <a:rPr lang="en-US" sz="3200" b="1" dirty="0"/>
              <a:t>: </a:t>
            </a:r>
            <a:r>
              <a:rPr lang="en-US" sz="3200" b="1" dirty="0" err="1"/>
              <a:t>truyền</a:t>
            </a:r>
            <a:r>
              <a:rPr lang="en-US" sz="3200" b="1" dirty="0"/>
              <a:t> </a:t>
            </a:r>
            <a:r>
              <a:rPr lang="en-US" sz="3200" b="1" dirty="0" err="1"/>
              <a:t>dịch</a:t>
            </a:r>
            <a:r>
              <a:rPr lang="en-US" sz="3200" b="1" dirty="0"/>
              <a:t>, </a:t>
            </a:r>
            <a:r>
              <a:rPr lang="en-US" sz="3200" b="1" dirty="0" err="1"/>
              <a:t>vận</a:t>
            </a:r>
            <a:r>
              <a:rPr lang="en-US" sz="3200" b="1" dirty="0"/>
              <a:t> </a:t>
            </a:r>
            <a:r>
              <a:rPr lang="en-US" sz="3200" b="1" dirty="0" err="1"/>
              <a:t>mạch</a:t>
            </a:r>
            <a:endParaRPr lang="en-US" sz="3200" b="1" dirty="0"/>
          </a:p>
          <a:p>
            <a:r>
              <a:rPr lang="en-US" sz="3200" b="1" dirty="0" err="1"/>
              <a:t>Nhiễm</a:t>
            </a:r>
            <a:r>
              <a:rPr lang="en-US" sz="3200" b="1" dirty="0"/>
              <a:t> </a:t>
            </a:r>
            <a:r>
              <a:rPr lang="en-US" sz="3200" b="1" dirty="0" err="1"/>
              <a:t>trùng</a:t>
            </a:r>
            <a:r>
              <a:rPr lang="en-US" sz="3200" b="1" dirty="0"/>
              <a:t>: </a:t>
            </a:r>
            <a:r>
              <a:rPr lang="en-US" sz="3200" b="1" dirty="0" err="1"/>
              <a:t>kháng</a:t>
            </a:r>
            <a:r>
              <a:rPr lang="en-US" sz="3200" b="1" dirty="0"/>
              <a:t> </a:t>
            </a:r>
            <a:r>
              <a:rPr lang="en-US" sz="3200" b="1" dirty="0" err="1"/>
              <a:t>sinh</a:t>
            </a:r>
            <a:endParaRPr lang="en-US" sz="3200" b="1" dirty="0"/>
          </a:p>
          <a:p>
            <a:r>
              <a:rPr lang="en-US" sz="3200" b="1" dirty="0"/>
              <a:t>SAT: 1500-3000 UI TB</a:t>
            </a:r>
          </a:p>
          <a:p>
            <a:endParaRPr lang="en-US" sz="32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ĐIỀU TRỊ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76800" y="846304"/>
            <a:ext cx="41910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ĐIỀU TRỊ TẠI BỆNH VIỆN</a:t>
            </a:r>
          </a:p>
        </p:txBody>
      </p:sp>
    </p:spTree>
    <p:extLst>
      <p:ext uri="{BB962C8B-B14F-4D97-AF65-F5344CB8AC3E}">
        <p14:creationId xmlns:p14="http://schemas.microsoft.com/office/powerpoint/2010/main" val="4443879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TIÊM PHÒNG UỐN VÁN</a:t>
            </a:r>
          </a:p>
        </p:txBody>
      </p:sp>
      <p:pic>
        <p:nvPicPr>
          <p:cNvPr id="1536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76400"/>
            <a:ext cx="9252661" cy="5251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02471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24078" indent="-514350">
              <a:buAutoNum type="arabicPeriod"/>
            </a:pPr>
            <a:r>
              <a:rPr lang="en-US" dirty="0" err="1"/>
              <a:t>Phùng</a:t>
            </a:r>
            <a:r>
              <a:rPr lang="en-US" dirty="0"/>
              <a:t> </a:t>
            </a:r>
            <a:r>
              <a:rPr lang="en-US" dirty="0" err="1"/>
              <a:t>Nguyễn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. “</a:t>
            </a:r>
            <a:r>
              <a:rPr lang="en-US" dirty="0" err="1"/>
              <a:t>Rắn</a:t>
            </a:r>
            <a:r>
              <a:rPr lang="en-US" dirty="0"/>
              <a:t> </a:t>
            </a:r>
            <a:r>
              <a:rPr lang="en-US" dirty="0" err="1"/>
              <a:t>cắn</a:t>
            </a:r>
            <a:r>
              <a:rPr lang="en-US" dirty="0"/>
              <a:t>”. 2017</a:t>
            </a:r>
          </a:p>
          <a:p>
            <a:pPr marL="624078" indent="-514350">
              <a:buAutoNum type="arabicPeriod"/>
            </a:pPr>
            <a:r>
              <a:rPr lang="en-US" dirty="0"/>
              <a:t>Julian White, AM, MB, BS, MD, FACTM. “Snake bites world wide: Clinical manifestations and diagnosis”. Uptodate.com. Last updated Jan 10</a:t>
            </a:r>
            <a:r>
              <a:rPr lang="en-US" baseline="30000" dirty="0"/>
              <a:t>th</a:t>
            </a:r>
            <a:r>
              <a:rPr lang="en-US" dirty="0"/>
              <a:t>, 2017</a:t>
            </a:r>
          </a:p>
          <a:p>
            <a:pPr marL="624078" indent="-514350">
              <a:buAutoNum type="arabicPeriod"/>
            </a:pPr>
            <a:r>
              <a:rPr lang="en-US" dirty="0"/>
              <a:t>Julian White, AM, MB, BS, MD, FACTM. “Snake bite worldwide: Management”. Uptodate.com. Last updated August 30</a:t>
            </a:r>
            <a:r>
              <a:rPr lang="en-US" baseline="30000" dirty="0"/>
              <a:t>th</a:t>
            </a:r>
            <a:r>
              <a:rPr lang="en-US" dirty="0"/>
              <a:t>, 2016 </a:t>
            </a:r>
          </a:p>
          <a:p>
            <a:pPr marL="624078" indent="-514350">
              <a:buAutoNum type="arabicPeriod"/>
            </a:pPr>
            <a:r>
              <a:rPr lang="en-US" dirty="0"/>
              <a:t>Guidelines for the Management of Snakebites. WHO- Regional Office of South-East Asia 2016. </a:t>
            </a:r>
          </a:p>
          <a:p>
            <a:pPr marL="624078" indent="-514350">
              <a:buAutoNum type="arabicPeriod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TÀI LIỆU THAM KHẢO</a:t>
            </a:r>
          </a:p>
        </p:txBody>
      </p:sp>
    </p:spTree>
    <p:extLst>
      <p:ext uri="{BB962C8B-B14F-4D97-AF65-F5344CB8AC3E}">
        <p14:creationId xmlns:p14="http://schemas.microsoft.com/office/powerpoint/2010/main" val="2936814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9767280"/>
              </p:ext>
            </p:extLst>
          </p:nvPr>
        </p:nvGraphicFramePr>
        <p:xfrm>
          <a:off x="457200" y="936370"/>
          <a:ext cx="8229600" cy="579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3200" dirty="0"/>
                        <a:t>RẮN</a:t>
                      </a:r>
                      <a:r>
                        <a:rPr lang="en-US" sz="3200" baseline="0" dirty="0"/>
                        <a:t> HỔ: </a:t>
                      </a:r>
                      <a:r>
                        <a:rPr lang="en-US" sz="3200" i="1" baseline="0" dirty="0"/>
                        <a:t>ELAPIDAE </a:t>
                      </a:r>
                      <a:r>
                        <a:rPr lang="en-US" sz="1800" i="0" baseline="0" dirty="0" err="1">
                          <a:solidFill>
                            <a:srgbClr val="FF0000"/>
                          </a:solidFill>
                        </a:rPr>
                        <a:t>chủ</a:t>
                      </a:r>
                      <a:r>
                        <a:rPr lang="en-US" sz="1800" i="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i="0" baseline="0" dirty="0" err="1">
                          <a:solidFill>
                            <a:srgbClr val="FF0000"/>
                          </a:solidFill>
                        </a:rPr>
                        <a:t>yếu</a:t>
                      </a:r>
                      <a:r>
                        <a:rPr lang="en-US" sz="1800" i="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i="0" baseline="0" dirty="0" err="1">
                          <a:solidFill>
                            <a:srgbClr val="FF0000"/>
                          </a:solidFill>
                        </a:rPr>
                        <a:t>gây</a:t>
                      </a:r>
                      <a:r>
                        <a:rPr lang="en-US" sz="1800" i="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i="0" baseline="0" dirty="0" err="1">
                          <a:solidFill>
                            <a:srgbClr val="FF0000"/>
                          </a:solidFill>
                        </a:rPr>
                        <a:t>Tổn</a:t>
                      </a:r>
                      <a:r>
                        <a:rPr lang="en-US" sz="1800" i="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i="0" baseline="0" dirty="0" err="1">
                          <a:solidFill>
                            <a:srgbClr val="FF0000"/>
                          </a:solidFill>
                        </a:rPr>
                        <a:t>thương</a:t>
                      </a:r>
                      <a:r>
                        <a:rPr lang="en-US" sz="1800" i="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i="0" baseline="0" dirty="0" err="1">
                          <a:solidFill>
                            <a:srgbClr val="FF0000"/>
                          </a:solidFill>
                        </a:rPr>
                        <a:t>thần</a:t>
                      </a:r>
                      <a:r>
                        <a:rPr lang="en-US" sz="1800" i="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i="0" baseline="0" dirty="0" err="1">
                          <a:solidFill>
                            <a:srgbClr val="FF0000"/>
                          </a:solidFill>
                        </a:rPr>
                        <a:t>kinh</a:t>
                      </a:r>
                      <a:r>
                        <a:rPr lang="en-US" sz="1800" i="0" baseline="0" dirty="0">
                          <a:solidFill>
                            <a:srgbClr val="FF0000"/>
                          </a:solidFill>
                        </a:rPr>
                        <a:t>.</a:t>
                      </a:r>
                      <a:endParaRPr lang="en-US" sz="3200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Hổ</a:t>
                      </a:r>
                      <a:r>
                        <a:rPr lang="en-US" sz="3200" baseline="0" dirty="0"/>
                        <a:t> </a:t>
                      </a:r>
                      <a:r>
                        <a:rPr lang="en-US" sz="3200" baseline="0" dirty="0" err="1"/>
                        <a:t>chúa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i="1" dirty="0" err="1"/>
                        <a:t>Ophiophagus</a:t>
                      </a:r>
                      <a:r>
                        <a:rPr lang="en-US" sz="3200" i="1" dirty="0"/>
                        <a:t> </a:t>
                      </a:r>
                      <a:r>
                        <a:rPr lang="en-US" sz="3200" i="1" dirty="0" err="1"/>
                        <a:t>hananh</a:t>
                      </a:r>
                      <a:endParaRPr lang="en-US" sz="32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Hổ</a:t>
                      </a:r>
                      <a:r>
                        <a:rPr lang="en-US" sz="3200" dirty="0"/>
                        <a:t> </a:t>
                      </a:r>
                      <a:r>
                        <a:rPr lang="en-US" sz="3200" dirty="0" err="1"/>
                        <a:t>đất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i="1" dirty="0" err="1"/>
                        <a:t>Naja</a:t>
                      </a:r>
                      <a:r>
                        <a:rPr lang="en-US" sz="3200" i="1" baseline="0" dirty="0"/>
                        <a:t> </a:t>
                      </a:r>
                      <a:r>
                        <a:rPr lang="en-US" sz="3200" i="1" baseline="0" dirty="0" err="1"/>
                        <a:t>kaouthia</a:t>
                      </a:r>
                      <a:endParaRPr lang="en-US" sz="32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Hổ</a:t>
                      </a:r>
                      <a:r>
                        <a:rPr lang="en-US" sz="3200" dirty="0"/>
                        <a:t> </a:t>
                      </a:r>
                      <a:r>
                        <a:rPr lang="en-US" sz="3200" dirty="0" err="1"/>
                        <a:t>mèo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i="1" dirty="0" err="1"/>
                        <a:t>Naja</a:t>
                      </a:r>
                      <a:r>
                        <a:rPr lang="en-US" sz="3200" i="1" dirty="0"/>
                        <a:t> </a:t>
                      </a:r>
                      <a:r>
                        <a:rPr lang="en-US" sz="3200" i="1" dirty="0" err="1"/>
                        <a:t>siamensis</a:t>
                      </a:r>
                      <a:endParaRPr lang="en-US" sz="32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Cạp</a:t>
                      </a:r>
                      <a:r>
                        <a:rPr lang="en-US" sz="3200" dirty="0"/>
                        <a:t> </a:t>
                      </a:r>
                      <a:r>
                        <a:rPr lang="en-US" sz="3200" dirty="0" err="1"/>
                        <a:t>nong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i="1" dirty="0" err="1"/>
                        <a:t>Bungarus</a:t>
                      </a:r>
                      <a:r>
                        <a:rPr lang="en-US" sz="3200" i="1" dirty="0"/>
                        <a:t> </a:t>
                      </a:r>
                      <a:r>
                        <a:rPr lang="en-US" sz="3200" i="1" dirty="0" err="1"/>
                        <a:t>fasciatus</a:t>
                      </a:r>
                      <a:endParaRPr lang="en-US" sz="32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Cạp</a:t>
                      </a:r>
                      <a:r>
                        <a:rPr lang="en-US" sz="3200" dirty="0"/>
                        <a:t> </a:t>
                      </a:r>
                      <a:r>
                        <a:rPr lang="en-US" sz="3200" dirty="0" err="1"/>
                        <a:t>nia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i="1" dirty="0" err="1"/>
                        <a:t>Bungarus</a:t>
                      </a:r>
                      <a:r>
                        <a:rPr lang="en-US" sz="3200" i="1" dirty="0"/>
                        <a:t> </a:t>
                      </a:r>
                      <a:r>
                        <a:rPr lang="en-US" sz="3200" i="1" dirty="0" err="1"/>
                        <a:t>candidus</a:t>
                      </a:r>
                      <a:endParaRPr lang="en-US" sz="32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3200" b="1" dirty="0"/>
                        <a:t>RẮN</a:t>
                      </a:r>
                      <a:r>
                        <a:rPr lang="en-US" sz="3200" b="1" baseline="0" dirty="0"/>
                        <a:t> LỤC: </a:t>
                      </a:r>
                      <a:r>
                        <a:rPr lang="en-US" sz="3200" b="1" i="1" baseline="0" dirty="0"/>
                        <a:t>VIPERIDAE </a:t>
                      </a:r>
                      <a:r>
                        <a:rPr lang="en-US" sz="1800" b="1" i="0" baseline="0" dirty="0" err="1">
                          <a:solidFill>
                            <a:srgbClr val="FF0000"/>
                          </a:solidFill>
                        </a:rPr>
                        <a:t>Rối</a:t>
                      </a:r>
                      <a:r>
                        <a:rPr lang="en-US" sz="1800" b="1" i="0" baseline="0" dirty="0">
                          <a:solidFill>
                            <a:srgbClr val="FF0000"/>
                          </a:solidFill>
                        </a:rPr>
                        <a:t> loan </a:t>
                      </a:r>
                      <a:r>
                        <a:rPr lang="en-US" sz="1800" b="1" i="0" baseline="0" dirty="0" err="1">
                          <a:solidFill>
                            <a:srgbClr val="FF0000"/>
                          </a:solidFill>
                        </a:rPr>
                        <a:t>đông</a:t>
                      </a:r>
                      <a:r>
                        <a:rPr lang="en-US" sz="1800" b="1" i="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b="1" i="0" baseline="0" dirty="0" err="1">
                          <a:solidFill>
                            <a:srgbClr val="FF0000"/>
                          </a:solidFill>
                        </a:rPr>
                        <a:t>cầm</a:t>
                      </a:r>
                      <a:r>
                        <a:rPr lang="en-US" sz="1800" b="1" i="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b="1" i="0" baseline="0" dirty="0" err="1">
                          <a:solidFill>
                            <a:srgbClr val="FF0000"/>
                          </a:solidFill>
                        </a:rPr>
                        <a:t>máu</a:t>
                      </a:r>
                      <a:r>
                        <a:rPr lang="en-US" sz="1800" b="1" i="0" baseline="0" dirty="0">
                          <a:solidFill>
                            <a:srgbClr val="FF0000"/>
                          </a:solidFill>
                        </a:rPr>
                        <a:t>, </a:t>
                      </a:r>
                      <a:r>
                        <a:rPr lang="en-US" sz="1800" b="1" i="0" baseline="0" dirty="0" err="1">
                          <a:solidFill>
                            <a:srgbClr val="FF0000"/>
                          </a:solidFill>
                        </a:rPr>
                        <a:t>xuất</a:t>
                      </a:r>
                      <a:r>
                        <a:rPr lang="en-US" sz="1800" b="1" i="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b="1" i="0" baseline="0" dirty="0" err="1">
                          <a:solidFill>
                            <a:srgbClr val="FF0000"/>
                          </a:solidFill>
                        </a:rPr>
                        <a:t>huyết</a:t>
                      </a:r>
                      <a:r>
                        <a:rPr lang="en-US" sz="1800" b="1" i="0" baseline="0" dirty="0">
                          <a:solidFill>
                            <a:srgbClr val="FF0000"/>
                          </a:solidFill>
                        </a:rPr>
                        <a:t>.</a:t>
                      </a:r>
                      <a:endParaRPr lang="en-US" sz="3200" b="1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Lục</a:t>
                      </a:r>
                      <a:r>
                        <a:rPr lang="en-US" sz="3200" baseline="0" dirty="0"/>
                        <a:t> </a:t>
                      </a:r>
                      <a:r>
                        <a:rPr lang="en-US" sz="3200" baseline="0" dirty="0" err="1"/>
                        <a:t>xanh</a:t>
                      </a:r>
                      <a:r>
                        <a:rPr lang="en-US" sz="3200" baseline="0" dirty="0"/>
                        <a:t> </a:t>
                      </a:r>
                      <a:r>
                        <a:rPr lang="en-US" sz="3200" baseline="0" dirty="0" err="1"/>
                        <a:t>đuôi</a:t>
                      </a:r>
                      <a:r>
                        <a:rPr lang="en-US" sz="3200" baseline="0" dirty="0"/>
                        <a:t> </a:t>
                      </a:r>
                      <a:r>
                        <a:rPr lang="en-US" sz="3200" baseline="0" dirty="0" err="1"/>
                        <a:t>đỏ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i="1" dirty="0" err="1"/>
                        <a:t>Trimeresurus</a:t>
                      </a:r>
                      <a:r>
                        <a:rPr lang="en-US" sz="3200" i="1" dirty="0"/>
                        <a:t> </a:t>
                      </a:r>
                      <a:r>
                        <a:rPr lang="en-US" sz="3200" i="1" dirty="0" err="1"/>
                        <a:t>albolaris</a:t>
                      </a:r>
                      <a:endParaRPr lang="en-US" sz="32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Lục</a:t>
                      </a:r>
                      <a:r>
                        <a:rPr lang="en-US" sz="3200" dirty="0"/>
                        <a:t> </a:t>
                      </a:r>
                      <a:r>
                        <a:rPr lang="en-US" sz="3200" dirty="0" err="1"/>
                        <a:t>xanh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i="1" dirty="0" err="1"/>
                        <a:t>Trimeresurus</a:t>
                      </a:r>
                      <a:r>
                        <a:rPr lang="en-US" sz="3200" i="1" dirty="0"/>
                        <a:t> </a:t>
                      </a:r>
                      <a:r>
                        <a:rPr lang="en-US" sz="3200" i="1" dirty="0" err="1"/>
                        <a:t>stejnegeri</a:t>
                      </a:r>
                      <a:endParaRPr lang="en-US" sz="32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Chàm</a:t>
                      </a:r>
                      <a:r>
                        <a:rPr lang="en-US" sz="3200" baseline="0" dirty="0"/>
                        <a:t> </a:t>
                      </a:r>
                      <a:r>
                        <a:rPr lang="en-US" sz="3200" baseline="0" dirty="0" err="1"/>
                        <a:t>quạp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i="1" dirty="0" err="1"/>
                        <a:t>Calloselasma</a:t>
                      </a:r>
                      <a:r>
                        <a:rPr lang="en-US" sz="3200" i="1" dirty="0"/>
                        <a:t> </a:t>
                      </a:r>
                      <a:r>
                        <a:rPr lang="en-US" sz="3200" i="1" dirty="0" err="1"/>
                        <a:t>rhodostoma</a:t>
                      </a:r>
                      <a:endParaRPr lang="en-US" sz="32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1982"/>
            <a:ext cx="8229600" cy="1143000"/>
          </a:xfrm>
        </p:spPr>
        <p:txBody>
          <a:bodyPr/>
          <a:lstStyle/>
          <a:p>
            <a:r>
              <a:rPr lang="en-US" dirty="0"/>
              <a:t>CÁC LOẠI RẮN VN</a:t>
            </a:r>
          </a:p>
        </p:txBody>
      </p:sp>
    </p:spTree>
    <p:extLst>
      <p:ext uri="{BB962C8B-B14F-4D97-AF65-F5344CB8AC3E}">
        <p14:creationId xmlns:p14="http://schemas.microsoft.com/office/powerpoint/2010/main" val="2177671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err="1"/>
              <a:t>Dựa</a:t>
            </a:r>
            <a:r>
              <a:rPr lang="en-US" sz="2800" b="1" dirty="0"/>
              <a:t> </a:t>
            </a:r>
            <a:r>
              <a:rPr lang="en-US" sz="2800" b="1" dirty="0" err="1"/>
              <a:t>vào</a:t>
            </a:r>
            <a:r>
              <a:rPr lang="en-US" sz="2800" b="1" dirty="0"/>
              <a:t> con </a:t>
            </a:r>
            <a:r>
              <a:rPr lang="en-US" sz="2800" b="1" dirty="0" err="1"/>
              <a:t>rắn</a:t>
            </a:r>
            <a:r>
              <a:rPr lang="en-US" sz="2800" b="1" dirty="0"/>
              <a:t> </a:t>
            </a:r>
            <a:r>
              <a:rPr lang="en-US" sz="2000" b="1" dirty="0">
                <a:solidFill>
                  <a:srgbClr val="FF0000"/>
                </a:solidFill>
              </a:rPr>
              <a:t>(</a:t>
            </a:r>
            <a:r>
              <a:rPr lang="en-US" sz="2000" b="1" dirty="0" err="1">
                <a:solidFill>
                  <a:srgbClr val="FF0000"/>
                </a:solidFill>
              </a:rPr>
              <a:t>nhìn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mặt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hiền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lang="en-US" sz="2000" b="1" dirty="0" err="1">
                <a:solidFill>
                  <a:srgbClr val="FF0000"/>
                </a:solidFill>
                <a:sym typeface="Wingdings" pitchFamily="2" charset="2"/>
              </a:rPr>
              <a:t>không</a:t>
            </a:r>
            <a:r>
              <a:rPr lang="en-US" sz="2000" b="1" dirty="0">
                <a:solidFill>
                  <a:srgbClr val="FF0000"/>
                </a:solidFill>
                <a:sym typeface="Wingdings" pitchFamily="2" charset="2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sym typeface="Wingdings" pitchFamily="2" charset="2"/>
              </a:rPr>
              <a:t>độc</a:t>
            </a:r>
            <a:r>
              <a:rPr lang="en-US" sz="2000" b="1" dirty="0">
                <a:solidFill>
                  <a:srgbClr val="FF0000"/>
                </a:solidFill>
                <a:sym typeface="Wingdings" pitchFamily="2" charset="2"/>
              </a:rPr>
              <a:t>, </a:t>
            </a:r>
            <a:r>
              <a:rPr lang="en-US" sz="2000" b="1" dirty="0" err="1">
                <a:solidFill>
                  <a:srgbClr val="FF0000"/>
                </a:solidFill>
                <a:sym typeface="Wingdings" pitchFamily="2" charset="2"/>
              </a:rPr>
              <a:t>dữ</a:t>
            </a:r>
            <a:r>
              <a:rPr lang="en-US" sz="2000" b="1" dirty="0">
                <a:solidFill>
                  <a:srgbClr val="FF0000"/>
                </a:solidFill>
                <a:sym typeface="Wingdings" pitchFamily="2" charset="2"/>
              </a:rPr>
              <a:t>  </a:t>
            </a:r>
            <a:r>
              <a:rPr lang="en-US" sz="2000" b="1" dirty="0" err="1">
                <a:solidFill>
                  <a:srgbClr val="FF0000"/>
                </a:solidFill>
                <a:sym typeface="Wingdings" pitchFamily="2" charset="2"/>
              </a:rPr>
              <a:t>độc</a:t>
            </a:r>
            <a:r>
              <a:rPr lang="en-US" sz="2000" b="1" dirty="0">
                <a:solidFill>
                  <a:srgbClr val="FF0000"/>
                </a:solidFill>
                <a:sym typeface="Wingdings" pitchFamily="2" charset="2"/>
              </a:rPr>
              <a:t>).</a:t>
            </a:r>
            <a:endParaRPr lang="en-US" sz="2800" b="1" dirty="0">
              <a:solidFill>
                <a:srgbClr val="FF000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Màu</a:t>
            </a:r>
            <a:r>
              <a:rPr lang="en-US" sz="2800" b="1" dirty="0"/>
              <a:t> </a:t>
            </a:r>
            <a:r>
              <a:rPr lang="en-US" sz="2800" b="1" dirty="0" err="1"/>
              <a:t>sắc</a:t>
            </a:r>
            <a:r>
              <a:rPr lang="en-US" sz="2800" b="1" dirty="0"/>
              <a:t>, </a:t>
            </a:r>
            <a:r>
              <a:rPr lang="en-US" sz="2800" b="1" dirty="0" err="1"/>
              <a:t>hình</a:t>
            </a:r>
            <a:r>
              <a:rPr lang="en-US" sz="2800" b="1" dirty="0"/>
              <a:t> </a:t>
            </a:r>
            <a:r>
              <a:rPr lang="en-US" sz="2800" b="1" dirty="0" err="1"/>
              <a:t>thái</a:t>
            </a:r>
            <a:endParaRPr lang="en-US" sz="2800" b="1" dirty="0"/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Móc</a:t>
            </a:r>
            <a:r>
              <a:rPr lang="en-US" sz="2800" b="1" dirty="0"/>
              <a:t> </a:t>
            </a:r>
            <a:r>
              <a:rPr lang="en-US" sz="2800" b="1" dirty="0" err="1"/>
              <a:t>độc</a:t>
            </a:r>
            <a:endParaRPr lang="en-US" sz="2800" b="1" dirty="0"/>
          </a:p>
          <a:p>
            <a:pPr marL="109728" indent="0">
              <a:buNone/>
            </a:pPr>
            <a:endParaRPr lang="en-US" sz="2800" b="1" dirty="0"/>
          </a:p>
          <a:p>
            <a:r>
              <a:rPr lang="en-US" sz="2800" b="1" dirty="0" err="1"/>
              <a:t>Dựa</a:t>
            </a:r>
            <a:r>
              <a:rPr lang="en-US" sz="2800" b="1" dirty="0"/>
              <a:t> </a:t>
            </a:r>
            <a:r>
              <a:rPr lang="en-US" sz="2800" b="1" dirty="0" err="1"/>
              <a:t>vào</a:t>
            </a:r>
            <a:r>
              <a:rPr lang="en-US" sz="2800" b="1" dirty="0"/>
              <a:t> </a:t>
            </a:r>
            <a:r>
              <a:rPr lang="en-US" sz="2800" b="1" dirty="0" err="1"/>
              <a:t>lâm</a:t>
            </a:r>
            <a:r>
              <a:rPr lang="en-US" sz="2800" b="1" dirty="0"/>
              <a:t> </a:t>
            </a:r>
            <a:r>
              <a:rPr lang="en-US" sz="2800" b="1" dirty="0" err="1"/>
              <a:t>sàng</a:t>
            </a:r>
            <a:endParaRPr lang="en-US" sz="2800" b="1" dirty="0"/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Dấu</a:t>
            </a:r>
            <a:r>
              <a:rPr lang="en-US" sz="2800" b="1" dirty="0"/>
              <a:t> </a:t>
            </a:r>
            <a:r>
              <a:rPr lang="en-US" sz="2800" b="1" dirty="0" err="1"/>
              <a:t>mọc</a:t>
            </a:r>
            <a:r>
              <a:rPr lang="en-US" sz="2800" b="1" dirty="0"/>
              <a:t> </a:t>
            </a:r>
            <a:r>
              <a:rPr lang="en-US" sz="2800" b="1" dirty="0" err="1"/>
              <a:t>độc</a:t>
            </a:r>
            <a:endParaRPr lang="en-US" sz="2800" b="1" dirty="0"/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Triệu</a:t>
            </a:r>
            <a:r>
              <a:rPr lang="en-US" sz="2800" b="1" dirty="0"/>
              <a:t> </a:t>
            </a:r>
            <a:r>
              <a:rPr lang="en-US" sz="2800" b="1" dirty="0" err="1"/>
              <a:t>chứng</a:t>
            </a:r>
            <a:r>
              <a:rPr lang="en-US" sz="2800" b="1" dirty="0"/>
              <a:t> </a:t>
            </a:r>
            <a:r>
              <a:rPr lang="en-US" sz="2800" b="1" dirty="0" err="1"/>
              <a:t>tại</a:t>
            </a:r>
            <a:r>
              <a:rPr lang="en-US" sz="2800" b="1" dirty="0"/>
              <a:t> </a:t>
            </a:r>
            <a:r>
              <a:rPr lang="en-US" sz="2800" b="1" dirty="0" err="1"/>
              <a:t>chỗ</a:t>
            </a:r>
            <a:endParaRPr lang="en-US" sz="2800" b="1" dirty="0"/>
          </a:p>
          <a:p>
            <a:pPr>
              <a:buFont typeface="Arial" pitchFamily="34" charset="0"/>
              <a:buChar char="•"/>
            </a:pPr>
            <a:r>
              <a:rPr lang="en-US" sz="2800" b="1" dirty="0" err="1"/>
              <a:t>Triệu</a:t>
            </a:r>
            <a:r>
              <a:rPr lang="en-US" sz="2800" b="1" dirty="0"/>
              <a:t> </a:t>
            </a:r>
            <a:r>
              <a:rPr lang="en-US" sz="2800" b="1" dirty="0" err="1"/>
              <a:t>chứng</a:t>
            </a:r>
            <a:r>
              <a:rPr lang="en-US" sz="2800" b="1" dirty="0"/>
              <a:t> </a:t>
            </a:r>
            <a:r>
              <a:rPr lang="en-US" sz="2800" b="1" dirty="0" err="1"/>
              <a:t>toàn</a:t>
            </a:r>
            <a:r>
              <a:rPr lang="en-US" sz="2800" b="1" dirty="0"/>
              <a:t> </a:t>
            </a:r>
            <a:r>
              <a:rPr lang="en-US" sz="2800" b="1" dirty="0" err="1"/>
              <a:t>thân</a:t>
            </a:r>
            <a:endParaRPr lang="en-US" sz="28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PHÂN BIỆT RẮN LÀNH- RẮN ĐỘC</a:t>
            </a:r>
          </a:p>
        </p:txBody>
      </p:sp>
    </p:spTree>
    <p:extLst>
      <p:ext uri="{BB962C8B-B14F-4D97-AF65-F5344CB8AC3E}">
        <p14:creationId xmlns:p14="http://schemas.microsoft.com/office/powerpoint/2010/main" val="916639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297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PHÂN BIỆT RẮN LÀNH, RẮN ĐỘC</a:t>
            </a:r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066800"/>
            <a:ext cx="8686800" cy="5791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D04F96-139B-1D43-A508-20ABA6850284}"/>
              </a:ext>
            </a:extLst>
          </p:cNvPr>
          <p:cNvSpPr txBox="1"/>
          <p:nvPr/>
        </p:nvSpPr>
        <p:spPr>
          <a:xfrm>
            <a:off x="4953000" y="88213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Đồng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tử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hình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elip</a:t>
            </a:r>
            <a:r>
              <a:rPr lang="en-US" b="1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CE826D-DC86-C741-B684-0C6ACFD7F032}"/>
              </a:ext>
            </a:extLst>
          </p:cNvPr>
          <p:cNvSpPr txBox="1"/>
          <p:nvPr/>
        </p:nvSpPr>
        <p:spPr>
          <a:xfrm>
            <a:off x="6553200" y="1340636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Lỗ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mũi</a:t>
            </a:r>
            <a:r>
              <a:rPr lang="en-US" b="1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86BD32-72DE-6545-BC6B-F84BDEE527B4}"/>
              </a:ext>
            </a:extLst>
          </p:cNvPr>
          <p:cNvSpPr txBox="1"/>
          <p:nvPr/>
        </p:nvSpPr>
        <p:spPr>
          <a:xfrm>
            <a:off x="7162800" y="19050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Hốc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14B78B-D7D4-C841-B2D0-4A1AF6BB0FF7}"/>
              </a:ext>
            </a:extLst>
          </p:cNvPr>
          <p:cNvSpPr txBox="1"/>
          <p:nvPr/>
        </p:nvSpPr>
        <p:spPr>
          <a:xfrm>
            <a:off x="5562600" y="6324600"/>
            <a:ext cx="2362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Lưỡi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rắn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thì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vô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hại</a:t>
            </a:r>
            <a:r>
              <a:rPr lang="en-US" b="1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709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PHÂN BIỆT RẮN LÀNH, RẮN ĐỘC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6" y="1374397"/>
            <a:ext cx="8077200" cy="5483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0659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7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1295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6799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9E3CACD-FA17-CE49-93D4-FF1A183480AA}"/>
              </a:ext>
            </a:extLst>
          </p:cNvPr>
          <p:cNvSpPr txBox="1"/>
          <p:nvPr/>
        </p:nvSpPr>
        <p:spPr>
          <a:xfrm>
            <a:off x="1772" y="6019800"/>
            <a:ext cx="3884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rắn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hổ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mèo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cách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xa</a:t>
            </a:r>
            <a:r>
              <a:rPr lang="en-US" b="1" dirty="0">
                <a:solidFill>
                  <a:srgbClr val="FF0000"/>
                </a:solidFill>
              </a:rPr>
              <a:t> 1 2m </a:t>
            </a:r>
            <a:r>
              <a:rPr lang="en-US" b="1" dirty="0" err="1">
                <a:solidFill>
                  <a:srgbClr val="FF0000"/>
                </a:solidFill>
              </a:rPr>
              <a:t>có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thể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phóng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nọc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độc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ra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làm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bạn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bì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mù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6219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1658</TotalTime>
  <Words>1111</Words>
  <Application>Microsoft Macintosh PowerPoint</Application>
  <PresentationFormat>On-screen Show (4:3)</PresentationFormat>
  <Paragraphs>187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Calibri</vt:lpstr>
      <vt:lpstr>Times New Roman</vt:lpstr>
      <vt:lpstr>Verdana</vt:lpstr>
      <vt:lpstr>Wingdings</vt:lpstr>
      <vt:lpstr>Wingdings 2</vt:lpstr>
      <vt:lpstr>Wingdings 3</vt:lpstr>
      <vt:lpstr>Concourse</vt:lpstr>
      <vt:lpstr>RẮN CẮN</vt:lpstr>
      <vt:lpstr>MỤC TIÊU</vt:lpstr>
      <vt:lpstr>PHÂN LOẠI</vt:lpstr>
      <vt:lpstr>CÁC LOẠI RẮN VN</vt:lpstr>
      <vt:lpstr>PHÂN BIỆT RẮN LÀNH- RẮN ĐỘC</vt:lpstr>
      <vt:lpstr>PHÂN BIỆT RẮN LÀNH, RẮN ĐỘC</vt:lpstr>
      <vt:lpstr>PHÂN BIỆT RẮN LÀNH, RẮN ĐỘC</vt:lpstr>
      <vt:lpstr>PowerPoint Presentation</vt:lpstr>
      <vt:lpstr>PowerPoint Presentation</vt:lpstr>
      <vt:lpstr>ĐỘC TỐ</vt:lpstr>
      <vt:lpstr>ĐỘC TỐ</vt:lpstr>
      <vt:lpstr>LÂM SÀNG</vt:lpstr>
      <vt:lpstr>TIẾP CẬN CHẨN ĐOÁN: PHÂN BIỆT RẮN LÀNH, RẮN ĐỘC</vt:lpstr>
      <vt:lpstr>TIẾP CẬN CHẨN ĐOÁN: PHÂN BIỆT HỌ RẮN LỤC HAY RẮN HỔ</vt:lpstr>
      <vt:lpstr>CHÀM QUẠP</vt:lpstr>
      <vt:lpstr>LỤC XANH ĐUÔI ĐỎ</vt:lpstr>
      <vt:lpstr>HỔ MÈO</vt:lpstr>
      <vt:lpstr>HỔ ĐẤT</vt:lpstr>
      <vt:lpstr>HỔ MANG CHÚA</vt:lpstr>
      <vt:lpstr>CẠP NIA</vt:lpstr>
      <vt:lpstr>CẠP NONG</vt:lpstr>
      <vt:lpstr>CẠP NONG, CẠP NIA CẮN</vt:lpstr>
      <vt:lpstr>RẮN BIỂN</vt:lpstr>
      <vt:lpstr>ĐIỀU TRỊ</vt:lpstr>
      <vt:lpstr>ĐIỀU TRỊ</vt:lpstr>
      <vt:lpstr>ĐIỀU TRỊ</vt:lpstr>
      <vt:lpstr>ĐIỀU TRỊ</vt:lpstr>
      <vt:lpstr>ĐIỀU TRỊ</vt:lpstr>
      <vt:lpstr>ĐIỀU TRỊ</vt:lpstr>
      <vt:lpstr>ĐIỀU TRỊ</vt:lpstr>
      <vt:lpstr>ĐIỀU TRỊ</vt:lpstr>
      <vt:lpstr>ĐIỀU TRỊ</vt:lpstr>
      <vt:lpstr>TIÊM PHÒNG UỐN VÁN</vt:lpstr>
      <vt:lpstr>TÀI LIỆU THAM KHẢO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RẮN CẮN</dc:title>
  <dc:creator>Asus</dc:creator>
  <cp:lastModifiedBy>Microsoft Office User</cp:lastModifiedBy>
  <cp:revision>51</cp:revision>
  <dcterms:created xsi:type="dcterms:W3CDTF">2017-09-17T15:29:19Z</dcterms:created>
  <dcterms:modified xsi:type="dcterms:W3CDTF">2018-09-13T17:35:28Z</dcterms:modified>
</cp:coreProperties>
</file>

<file path=docProps/thumbnail.jpeg>
</file>